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70" r:id="rId3"/>
    <p:sldId id="464" r:id="rId4"/>
    <p:sldId id="669" r:id="rId5"/>
    <p:sldId id="670" r:id="rId6"/>
    <p:sldId id="671" r:id="rId7"/>
    <p:sldId id="689" r:id="rId8"/>
    <p:sldId id="572" r:id="rId9"/>
    <p:sldId id="590" r:id="rId10"/>
    <p:sldId id="625" r:id="rId11"/>
    <p:sldId id="672" r:id="rId12"/>
    <p:sldId id="673" r:id="rId13"/>
    <p:sldId id="623" r:id="rId14"/>
    <p:sldId id="641" r:id="rId15"/>
    <p:sldId id="642" r:id="rId16"/>
    <p:sldId id="643" r:id="rId17"/>
    <p:sldId id="674" r:id="rId18"/>
    <p:sldId id="675" r:id="rId19"/>
    <p:sldId id="676" r:id="rId20"/>
    <p:sldId id="677" r:id="rId21"/>
    <p:sldId id="680" r:id="rId22"/>
    <p:sldId id="678" r:id="rId23"/>
    <p:sldId id="679" r:id="rId24"/>
    <p:sldId id="682" r:id="rId25"/>
    <p:sldId id="681" r:id="rId26"/>
    <p:sldId id="683" r:id="rId27"/>
    <p:sldId id="685" r:id="rId28"/>
    <p:sldId id="686" r:id="rId29"/>
    <p:sldId id="690" r:id="rId30"/>
    <p:sldId id="688" r:id="rId31"/>
    <p:sldId id="377" r:id="rId32"/>
    <p:sldId id="376" r:id="rId3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 Lee" initials="CL" lastIdx="1" clrIdx="0">
    <p:extLst>
      <p:ext uri="{19B8F6BF-5375-455C-9EA6-DF929625EA0E}">
        <p15:presenceInfo xmlns:p15="http://schemas.microsoft.com/office/powerpoint/2012/main" userId="4d19cfad7eb767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0000FF"/>
    <a:srgbClr val="669900"/>
    <a:srgbClr val="CC0066"/>
    <a:srgbClr val="FF9999"/>
    <a:srgbClr val="1C0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5" autoAdjust="0"/>
    <p:restoredTop sz="94660"/>
  </p:normalViewPr>
  <p:slideViewPr>
    <p:cSldViewPr snapToGrid="0">
      <p:cViewPr varScale="1">
        <p:scale>
          <a:sx n="85" d="100"/>
          <a:sy n="85" d="100"/>
        </p:scale>
        <p:origin x="374"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27693-964D-46ED-8A7F-B21DDD61121B}" type="datetimeFigureOut">
              <a:rPr lang="zh-HK" altLang="en-US" smtClean="0"/>
              <a:t>26/5/2022</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5B54-57F7-4591-8CA9-868D4D9B9D1B}" type="slidenum">
              <a:rPr lang="zh-HK" altLang="en-US" smtClean="0"/>
              <a:t>‹#›</a:t>
            </a:fld>
            <a:endParaRPr lang="zh-HK" altLang="en-US"/>
          </a:p>
        </p:txBody>
      </p:sp>
    </p:spTree>
    <p:extLst>
      <p:ext uri="{BB962C8B-B14F-4D97-AF65-F5344CB8AC3E}">
        <p14:creationId xmlns:p14="http://schemas.microsoft.com/office/powerpoint/2010/main" val="363068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3933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883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72950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02455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843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927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26/5/2022</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509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26/5/2022</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936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26/5/2022</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96532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5164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17433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24898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inkhk.com/article/2018-11/21/31177.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ews.mingpao.com/ins/%E6%96%87%E6%91%98/article/20210122/s00022/1611238893480/"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wb.gov.hk/tc/blog/index.html"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lwb.gov.hk/tc/blog/post_08082021.html" TargetMode="External"/><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ews.wenweipo.com/2017/08/04/IN1708040008.htm"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政府政策, 共同富裕, 共同貧窮, 派錢派福利不能解決問題, 香港財經時報HKBT">
            <a:extLst>
              <a:ext uri="{FF2B5EF4-FFF2-40B4-BE49-F238E27FC236}">
                <a16:creationId xmlns:a16="http://schemas.microsoft.com/office/drawing/2014/main" id="{C618EAC4-D725-E868-2926-66CE3587D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8022020" y="3147902"/>
            <a:ext cx="3852041" cy="1834056"/>
          </a:xfrm>
        </p:spPr>
        <p:txBody>
          <a:bodyPr>
            <a:normAutofit/>
          </a:bodyPr>
          <a:lstStyle/>
          <a:p>
            <a:r>
              <a:rPr lang="en-US" altLang="zh-TW" sz="4000" b="1" kern="100" dirty="0">
                <a:ea typeface="DFKai-SB" panose="03000509000000000000"/>
                <a:cs typeface="Times New Roman" panose="02020603050405020304" pitchFamily="18" charset="0"/>
              </a:rPr>
              <a:t>《</a:t>
            </a:r>
            <a:r>
              <a:rPr lang="zh-TW" altLang="en-US" sz="4000" b="1" kern="100" dirty="0">
                <a:ea typeface="DFKai-SB" panose="03000509000000000000"/>
                <a:cs typeface="Times New Roman" panose="02020603050405020304" pitchFamily="18" charset="0"/>
              </a:rPr>
              <a:t>基本法</a:t>
            </a:r>
            <a:r>
              <a:rPr lang="en-US" altLang="zh-TW" sz="4000" b="1" kern="100" dirty="0">
                <a:ea typeface="DFKai-SB" panose="03000509000000000000"/>
                <a:cs typeface="Times New Roman" panose="02020603050405020304" pitchFamily="18" charset="0"/>
              </a:rPr>
              <a:t>》</a:t>
            </a:r>
            <a:r>
              <a:rPr lang="zh-TW" altLang="en-US" sz="4000" b="1" kern="100" dirty="0">
                <a:ea typeface="DFKai-SB" panose="03000509000000000000"/>
                <a:cs typeface="Times New Roman" panose="02020603050405020304" pitchFamily="18" charset="0"/>
              </a:rPr>
              <a:t>與「共同富裕」</a:t>
            </a:r>
            <a:endParaRPr lang="zh-HK" altLang="en-US" sz="4000" dirty="0">
              <a:ea typeface="DFKai-SB" panose="03000509000000000000"/>
            </a:endParaRPr>
          </a:p>
        </p:txBody>
      </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7782909" y="5236695"/>
            <a:ext cx="4330262" cy="683284"/>
          </a:xfrm>
        </p:spPr>
        <p:txBody>
          <a:bodyPr>
            <a:normAutofit/>
          </a:bodyPr>
          <a:lstStyle/>
          <a:p>
            <a:r>
              <a:rPr lang="zh-TW" altLang="en-US" sz="2000" b="1" kern="100" dirty="0">
                <a:ea typeface="DFKai-SB" panose="03000509000000000000"/>
                <a:cs typeface="Times New Roman" panose="02020603050405020304" pitchFamily="18" charset="0"/>
              </a:rPr>
              <a:t>高中 單元六</a:t>
            </a:r>
            <a:endParaRPr lang="en-US" altLang="zh-TW" sz="2000" b="1" dirty="0">
              <a:ea typeface="DFKai-SB" panose="03000509000000000000"/>
            </a:endParaRPr>
          </a:p>
        </p:txBody>
      </p: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9765161" y="2640943"/>
            <a:ext cx="365760" cy="365125"/>
          </a:xfrm>
          <a:prstGeom prst="ellipse">
            <a:avLst/>
          </a:prstGeom>
          <a:solidFill>
            <a:schemeClr val="bg1">
              <a:alpha val="30000"/>
            </a:schemeClr>
          </a:solidFill>
          <a:ln>
            <a:solidFill>
              <a:schemeClr val="tx1">
                <a:lumMod val="75000"/>
                <a:lumOff val="25000"/>
              </a:schemeClr>
            </a:solidFill>
          </a:ln>
        </p:spPr>
        <p:txBody>
          <a:bodyPr>
            <a:normAutofit/>
          </a:bodyPr>
          <a:lstStyle/>
          <a:p>
            <a:pPr algn="ctr">
              <a:lnSpc>
                <a:spcPct val="90000"/>
              </a:lnSpc>
              <a:spcAft>
                <a:spcPts val="600"/>
              </a:spcAft>
            </a:pPr>
            <a:fld id="{10E6A508-BB07-4B8A-901D-15D03AC66BA5}" type="slidenum">
              <a:rPr lang="zh-HK" altLang="en-US" sz="1100">
                <a:solidFill>
                  <a:schemeClr val="tx1"/>
                </a:solidFill>
              </a:rPr>
              <a:pPr algn="ctr">
                <a:lnSpc>
                  <a:spcPct val="90000"/>
                </a:lnSpc>
                <a:spcAft>
                  <a:spcPts val="600"/>
                </a:spcAft>
              </a:pPr>
              <a:t>1</a:t>
            </a:fld>
            <a:endParaRPr lang="zh-HK" altLang="en-US" sz="1100">
              <a:solidFill>
                <a:schemeClr val="tx1"/>
              </a:solidFill>
            </a:endParaRPr>
          </a:p>
        </p:txBody>
      </p:sp>
      <p:cxnSp>
        <p:nvCxnSpPr>
          <p:cNvPr id="78" name="Straight Connector 7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120938"/>
            <a:ext cx="10686691" cy="1325563"/>
          </a:xfrm>
          <a:solidFill>
            <a:srgbClr val="669900"/>
          </a:solidFill>
        </p:spPr>
        <p:txBody>
          <a:bodyPr>
            <a:normAutofit fontScale="90000"/>
          </a:bodyPr>
          <a:lstStyle/>
          <a:p>
            <a:br>
              <a:rPr lang="en-US" altLang="zh-HK" dirty="0"/>
            </a:br>
            <a:r>
              <a:rPr lang="en-US" altLang="zh-HK" dirty="0">
                <a:ea typeface="DFKai-SB" panose="03000509000000000000"/>
              </a:rPr>
              <a:t>1.2	</a:t>
            </a:r>
            <a:r>
              <a:rPr lang="zh-TW" altLang="en-US" dirty="0">
                <a:ea typeface="DFKai-SB" panose="03000509000000000000"/>
              </a:rPr>
              <a:t>實行資本主義不等如經濟要最自由</a:t>
            </a:r>
            <a:br>
              <a:rPr lang="en-US" altLang="zh-HK" dirty="0"/>
            </a:br>
            <a:endParaRPr lang="zh-HK" altLang="en-US" sz="4000" dirty="0"/>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8199" y="1895295"/>
            <a:ext cx="10693041" cy="5166535"/>
          </a:xfrm>
        </p:spPr>
        <p:txBody>
          <a:bodyPr vert="horz">
            <a:normAutofit/>
          </a:bodyPr>
          <a:lstStyle/>
          <a:p>
            <a:pPr marL="76200" indent="0">
              <a:lnSpc>
                <a:spcPct val="110000"/>
              </a:lnSpc>
              <a:spcAft>
                <a:spcPts val="300"/>
              </a:spcAft>
              <a:buNone/>
            </a:pPr>
            <a:r>
              <a:rPr lang="zh-TW" altLang="zh-HK" sz="2600" b="1" u="sng" kern="100" dirty="0">
                <a:latin typeface="Times New Roman" panose="02020603050405020304" pitchFamily="18" charset="0"/>
                <a:ea typeface="DFKai-SB" panose="03000509000000000000"/>
                <a:cs typeface="Times New Roman" panose="02020603050405020304" pitchFamily="18" charset="0"/>
              </a:rPr>
              <a:t>【</a:t>
            </a:r>
            <a:r>
              <a:rPr lang="en-US" altLang="zh-HK" sz="2600" b="1" u="sng" kern="100" dirty="0">
                <a:latin typeface="Times New Roman" panose="02020603050405020304" pitchFamily="18" charset="0"/>
                <a:ea typeface="DFKai-SB" panose="03000509000000000000"/>
                <a:cs typeface="Times New Roman" panose="02020603050405020304" pitchFamily="18" charset="0"/>
              </a:rPr>
              <a:t>2021 </a:t>
            </a:r>
            <a:r>
              <a:rPr lang="zh-TW" altLang="zh-HK" sz="2600" b="1" u="sng" kern="100" dirty="0">
                <a:latin typeface="Times New Roman" panose="02020603050405020304" pitchFamily="18" charset="0"/>
                <a:ea typeface="DFKai-SB" panose="03000509000000000000"/>
                <a:cs typeface="Times New Roman" panose="02020603050405020304" pitchFamily="18" charset="0"/>
              </a:rPr>
              <a:t>年香港再度獲菲沙研究所評為全球最自由經濟體】</a:t>
            </a:r>
            <a:endParaRPr lang="zh-TW" altLang="zh-HK" sz="2600" kern="100" dirty="0">
              <a:latin typeface="Calibri" panose="020F0502020204030204" pitchFamily="34" charset="0"/>
              <a:ea typeface="DFKai-SB" panose="03000509000000000000"/>
              <a:cs typeface="Times New Roman" panose="02020603050405020304" pitchFamily="18" charset="0"/>
            </a:endParaRPr>
          </a:p>
          <a:p>
            <a:pPr marL="304800" indent="0">
              <a:lnSpc>
                <a:spcPct val="110000"/>
              </a:lnSpc>
              <a:buNone/>
            </a:pPr>
            <a:r>
              <a:rPr lang="en-US" altLang="zh-TW" sz="2600" kern="100" dirty="0">
                <a:latin typeface="Times New Roman" panose="02020603050405020304" pitchFamily="18" charset="0"/>
                <a:ea typeface="DFKai-SB" panose="03000509000000000000"/>
                <a:cs typeface="Times New Roman" panose="02020603050405020304" pitchFamily="18" charset="0"/>
              </a:rPr>
              <a:t>        </a:t>
            </a:r>
            <a:r>
              <a:rPr lang="zh-TW" altLang="zh-HK" sz="2600" kern="100" dirty="0">
                <a:latin typeface="Times New Roman" panose="02020603050405020304" pitchFamily="18" charset="0"/>
                <a:ea typeface="DFKai-SB" panose="03000509000000000000"/>
                <a:cs typeface="Times New Roman" panose="02020603050405020304" pitchFamily="18" charset="0"/>
              </a:rPr>
              <a:t>位於加拿大的菲沙研究所</a:t>
            </a:r>
            <a:r>
              <a:rPr lang="en-US" altLang="zh-HK" sz="2600" kern="100" dirty="0">
                <a:latin typeface="Times New Roman" panose="02020603050405020304" pitchFamily="18" charset="0"/>
                <a:ea typeface="DFKai-SB" panose="03000509000000000000"/>
                <a:cs typeface="Times New Roman" panose="02020603050405020304" pitchFamily="18" charset="0"/>
              </a:rPr>
              <a:t> (Fraser Institute) </a:t>
            </a:r>
            <a:r>
              <a:rPr lang="zh-TW" altLang="zh-HK" sz="2600" kern="100" dirty="0">
                <a:latin typeface="Times New Roman" panose="02020603050405020304" pitchFamily="18" charset="0"/>
                <a:ea typeface="DFKai-SB" panose="03000509000000000000"/>
                <a:cs typeface="Times New Roman" panose="02020603050405020304" pitchFamily="18" charset="0"/>
              </a:rPr>
              <a:t>於當地時間</a:t>
            </a:r>
            <a:r>
              <a:rPr lang="en-US" altLang="zh-HK" sz="2600" kern="100" dirty="0">
                <a:latin typeface="Times New Roman" panose="02020603050405020304" pitchFamily="18" charset="0"/>
                <a:ea typeface="DFKai-SB" panose="03000509000000000000"/>
                <a:cs typeface="Times New Roman" panose="02020603050405020304" pitchFamily="18" charset="0"/>
              </a:rPr>
              <a:t>2021</a:t>
            </a:r>
            <a:r>
              <a:rPr lang="zh-TW" altLang="zh-HK" sz="2600" kern="100" dirty="0">
                <a:latin typeface="Times New Roman" panose="02020603050405020304" pitchFamily="18" charset="0"/>
                <a:ea typeface="DFKai-SB" panose="03000509000000000000"/>
                <a:cs typeface="Times New Roman" panose="02020603050405020304" pitchFamily="18" charset="0"/>
              </a:rPr>
              <a:t>年</a:t>
            </a:r>
            <a:r>
              <a:rPr lang="en-US" altLang="zh-HK" sz="2600" kern="100" dirty="0">
                <a:latin typeface="Times New Roman" panose="02020603050405020304" pitchFamily="18" charset="0"/>
                <a:ea typeface="DFKai-SB" panose="03000509000000000000"/>
                <a:cs typeface="Times New Roman" panose="02020603050405020304" pitchFamily="18" charset="0"/>
              </a:rPr>
              <a:t>9</a:t>
            </a:r>
            <a:r>
              <a:rPr lang="zh-TW" altLang="zh-HK" sz="2600" kern="100" dirty="0">
                <a:latin typeface="Times New Roman" panose="02020603050405020304" pitchFamily="18" charset="0"/>
                <a:ea typeface="DFKai-SB" panose="03000509000000000000"/>
                <a:cs typeface="Times New Roman" panose="02020603050405020304" pitchFamily="18" charset="0"/>
              </a:rPr>
              <a:t>月</a:t>
            </a:r>
            <a:r>
              <a:rPr lang="en-US" altLang="zh-HK" sz="2600" kern="100" dirty="0">
                <a:latin typeface="Times New Roman" panose="02020603050405020304" pitchFamily="18" charset="0"/>
                <a:ea typeface="DFKai-SB" panose="03000509000000000000"/>
                <a:cs typeface="Times New Roman" panose="02020603050405020304" pitchFamily="18" charset="0"/>
              </a:rPr>
              <a:t>14</a:t>
            </a:r>
            <a:r>
              <a:rPr lang="zh-TW" altLang="zh-HK" sz="2600" kern="100" dirty="0">
                <a:latin typeface="Times New Roman" panose="02020603050405020304" pitchFamily="18" charset="0"/>
                <a:ea typeface="DFKai-SB" panose="03000509000000000000"/>
                <a:cs typeface="Times New Roman" panose="02020603050405020304" pitchFamily="18" charset="0"/>
              </a:rPr>
              <a:t>日公佈《世界經濟自由度</a:t>
            </a:r>
            <a:r>
              <a:rPr lang="en-US" altLang="zh-HK" sz="2600" kern="100" dirty="0">
                <a:latin typeface="Times New Roman" panose="02020603050405020304" pitchFamily="18" charset="0"/>
                <a:ea typeface="DFKai-SB" panose="03000509000000000000"/>
                <a:cs typeface="Times New Roman" panose="02020603050405020304" pitchFamily="18" charset="0"/>
              </a:rPr>
              <a:t>2021</a:t>
            </a:r>
            <a:r>
              <a:rPr lang="zh-TW" altLang="zh-HK" sz="2600" kern="100" dirty="0">
                <a:latin typeface="Times New Roman" panose="02020603050405020304" pitchFamily="18" charset="0"/>
                <a:ea typeface="DFKai-SB" panose="03000509000000000000"/>
                <a:cs typeface="Times New Roman" panose="02020603050405020304" pitchFamily="18" charset="0"/>
              </a:rPr>
              <a:t>年度報告</a:t>
            </a:r>
            <a:r>
              <a:rPr lang="en-US" altLang="zh-HK" sz="2600" kern="100" dirty="0">
                <a:latin typeface="Times New Roman" panose="02020603050405020304" pitchFamily="18" charset="0"/>
                <a:ea typeface="DFKai-SB" panose="03000509000000000000"/>
                <a:cs typeface="Times New Roman" panose="02020603050405020304" pitchFamily="18" charset="0"/>
              </a:rPr>
              <a:t> (Economic Freedom of the World 2021 Annual Report)</a:t>
            </a:r>
            <a:r>
              <a:rPr lang="zh-TW" altLang="zh-HK" sz="2600" kern="100" dirty="0">
                <a:latin typeface="Times New Roman" panose="02020603050405020304" pitchFamily="18" charset="0"/>
                <a:ea typeface="DFKai-SB" panose="03000509000000000000"/>
                <a:cs typeface="Times New Roman" panose="02020603050405020304" pitchFamily="18" charset="0"/>
              </a:rPr>
              <a:t>》，把香港評為全球最自由的經濟體。</a:t>
            </a:r>
            <a:endParaRPr lang="zh-TW" altLang="zh-HK" sz="2600" kern="100" dirty="0">
              <a:latin typeface="Calibri" panose="020F0502020204030204" pitchFamily="34" charset="0"/>
              <a:ea typeface="DFKai-SB" panose="03000509000000000000"/>
              <a:cs typeface="Times New Roman" panose="02020603050405020304" pitchFamily="18" charset="0"/>
            </a:endParaRPr>
          </a:p>
          <a:p>
            <a:pPr marL="304800" indent="0">
              <a:lnSpc>
                <a:spcPct val="110000"/>
              </a:lnSpc>
              <a:buNone/>
            </a:pPr>
            <a:r>
              <a:rPr lang="en-US" altLang="zh-TW" sz="2600" kern="100" dirty="0">
                <a:latin typeface="Times New Roman" panose="02020603050405020304" pitchFamily="18" charset="0"/>
                <a:ea typeface="DFKai-SB" panose="03000509000000000000"/>
                <a:cs typeface="Times New Roman" panose="02020603050405020304" pitchFamily="18" charset="0"/>
              </a:rPr>
              <a:t>        </a:t>
            </a:r>
            <a:r>
              <a:rPr lang="zh-TW" altLang="zh-HK" sz="2600" kern="100" dirty="0">
                <a:latin typeface="Times New Roman" panose="02020603050405020304" pitchFamily="18" charset="0"/>
                <a:ea typeface="DFKai-SB" panose="03000509000000000000"/>
                <a:cs typeface="Times New Roman" panose="02020603050405020304" pitchFamily="18" charset="0"/>
              </a:rPr>
              <a:t>該報告從</a:t>
            </a:r>
            <a:r>
              <a:rPr lang="en-US" altLang="zh-HK" sz="2600" kern="100" dirty="0">
                <a:latin typeface="Times New Roman" panose="02020603050405020304" pitchFamily="18" charset="0"/>
                <a:ea typeface="DFKai-SB" panose="03000509000000000000"/>
                <a:cs typeface="Times New Roman" panose="02020603050405020304" pitchFamily="18" charset="0"/>
              </a:rPr>
              <a:t>5</a:t>
            </a:r>
            <a:r>
              <a:rPr lang="zh-TW" altLang="zh-HK" sz="2600" kern="100" dirty="0">
                <a:latin typeface="Times New Roman" panose="02020603050405020304" pitchFamily="18" charset="0"/>
                <a:ea typeface="DFKai-SB" panose="03000509000000000000"/>
                <a:cs typeface="Times New Roman" panose="02020603050405020304" pitchFamily="18" charset="0"/>
              </a:rPr>
              <a:t>方面進行評分，包括：政府規模</a:t>
            </a:r>
            <a:r>
              <a:rPr lang="en-US" altLang="zh-HK" sz="2600" kern="100" dirty="0">
                <a:latin typeface="Times New Roman" panose="02020603050405020304" pitchFamily="18" charset="0"/>
                <a:ea typeface="DFKai-SB" panose="03000509000000000000"/>
                <a:cs typeface="Times New Roman" panose="02020603050405020304" pitchFamily="18" charset="0"/>
              </a:rPr>
              <a:t> (Size of Government)</a:t>
            </a:r>
            <a:r>
              <a:rPr lang="zh-TW" altLang="zh-HK" sz="2600" kern="100" dirty="0">
                <a:latin typeface="Times New Roman" panose="02020603050405020304" pitchFamily="18" charset="0"/>
                <a:ea typeface="DFKai-SB" panose="03000509000000000000"/>
                <a:cs typeface="Times New Roman" panose="02020603050405020304" pitchFamily="18" charset="0"/>
              </a:rPr>
              <a:t>、法律制度和財產權</a:t>
            </a:r>
            <a:r>
              <a:rPr lang="en-US" altLang="zh-HK" sz="2600" kern="100" dirty="0">
                <a:latin typeface="Times New Roman" panose="02020603050405020304" pitchFamily="18" charset="0"/>
                <a:ea typeface="DFKai-SB" panose="03000509000000000000"/>
                <a:cs typeface="Times New Roman" panose="02020603050405020304" pitchFamily="18" charset="0"/>
              </a:rPr>
              <a:t> (Legal System &amp; Property Rights)</a:t>
            </a:r>
            <a:r>
              <a:rPr lang="zh-TW" altLang="zh-HK" sz="2600" kern="100" dirty="0">
                <a:latin typeface="Times New Roman" panose="02020603050405020304" pitchFamily="18" charset="0"/>
                <a:ea typeface="DFKai-SB" panose="03000509000000000000"/>
                <a:cs typeface="Times New Roman" panose="02020603050405020304" pitchFamily="18" charset="0"/>
              </a:rPr>
              <a:t>、貨幣穩健</a:t>
            </a:r>
            <a:r>
              <a:rPr lang="en-US" altLang="zh-HK" sz="2600" kern="100" dirty="0">
                <a:latin typeface="Times New Roman" panose="02020603050405020304" pitchFamily="18" charset="0"/>
                <a:ea typeface="DFKai-SB" panose="03000509000000000000"/>
                <a:cs typeface="Times New Roman" panose="02020603050405020304" pitchFamily="18" charset="0"/>
              </a:rPr>
              <a:t> (Sound Money)</a:t>
            </a:r>
            <a:r>
              <a:rPr lang="zh-TW" altLang="zh-HK" sz="2600" kern="100" dirty="0">
                <a:latin typeface="Times New Roman" panose="02020603050405020304" pitchFamily="18" charset="0"/>
                <a:ea typeface="DFKai-SB" panose="03000509000000000000"/>
                <a:cs typeface="Times New Roman" panose="02020603050405020304" pitchFamily="18" charset="0"/>
              </a:rPr>
              <a:t>、國際貿易自由</a:t>
            </a:r>
            <a:r>
              <a:rPr lang="en-US" altLang="zh-HK" sz="2600" kern="100" dirty="0">
                <a:latin typeface="Times New Roman" panose="02020603050405020304" pitchFamily="18" charset="0"/>
                <a:ea typeface="DFKai-SB" panose="03000509000000000000"/>
                <a:cs typeface="Times New Roman" panose="02020603050405020304" pitchFamily="18" charset="0"/>
              </a:rPr>
              <a:t> (Freedom to trade internationally) </a:t>
            </a:r>
            <a:r>
              <a:rPr lang="zh-TW" altLang="zh-HK" sz="2600" kern="100" dirty="0">
                <a:latin typeface="Times New Roman" panose="02020603050405020304" pitchFamily="18" charset="0"/>
                <a:ea typeface="DFKai-SB" panose="03000509000000000000"/>
                <a:cs typeface="Times New Roman" panose="02020603050405020304" pitchFamily="18" charset="0"/>
              </a:rPr>
              <a:t>及市場監管</a:t>
            </a:r>
            <a:r>
              <a:rPr lang="en-US" altLang="zh-HK" sz="2600" kern="100" dirty="0">
                <a:latin typeface="Times New Roman" panose="02020603050405020304" pitchFamily="18" charset="0"/>
                <a:ea typeface="DFKai-SB" panose="03000509000000000000"/>
                <a:cs typeface="Times New Roman" panose="02020603050405020304" pitchFamily="18" charset="0"/>
              </a:rPr>
              <a:t> (Regulation)</a:t>
            </a:r>
            <a:r>
              <a:rPr lang="zh-TW" altLang="zh-HK" sz="2600" kern="100" dirty="0">
                <a:latin typeface="Times New Roman" panose="02020603050405020304" pitchFamily="18" charset="0"/>
                <a:ea typeface="DFKai-SB" panose="03000509000000000000"/>
                <a:cs typeface="Times New Roman" panose="02020603050405020304" pitchFamily="18" charset="0"/>
              </a:rPr>
              <a:t>。</a:t>
            </a:r>
            <a:endParaRPr lang="en-US" altLang="zh-TW" sz="2600" kern="100" dirty="0">
              <a:latin typeface="Times New Roman" panose="02020603050405020304" pitchFamily="18" charset="0"/>
              <a:ea typeface="DFKai-SB" panose="03000509000000000000"/>
              <a:cs typeface="Times New Roman" panose="02020603050405020304" pitchFamily="18" charset="0"/>
            </a:endParaRPr>
          </a:p>
          <a:p>
            <a:pPr marL="0" lvl="0" indent="0" algn="r">
              <a:lnSpc>
                <a:spcPct val="110000"/>
              </a:lnSpc>
              <a:spcAft>
                <a:spcPts val="600"/>
              </a:spcAft>
              <a:buNone/>
            </a:pPr>
            <a:r>
              <a:rPr lang="zh-TW" altLang="en-US" sz="2600" i="1" dirty="0">
                <a:solidFill>
                  <a:prstClr val="black"/>
                </a:solidFill>
                <a:ea typeface="DFKai-SB" panose="03000509000000000000"/>
                <a:cs typeface="Times New Roman" panose="02020603050405020304" pitchFamily="18" charset="0"/>
              </a:rPr>
              <a:t>（未完，續下頁）</a:t>
            </a:r>
            <a:endParaRPr lang="zh-TW" altLang="zh-HK" sz="2600" i="1" kern="100" dirty="0">
              <a:latin typeface="Calibri" panose="020F0502020204030204" pitchFamily="34" charset="0"/>
              <a:ea typeface="DFKai-SB" panose="03000509000000000000"/>
              <a:cs typeface="Times New Roman" panose="02020603050405020304" pitchFamily="18" charset="0"/>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211235" y="63719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3074" name="Picture 755" descr="資料2_logo">
            <a:extLst>
              <a:ext uri="{FF2B5EF4-FFF2-40B4-BE49-F238E27FC236}">
                <a16:creationId xmlns:a16="http://schemas.microsoft.com/office/drawing/2014/main" id="{4964CE8F-1D34-4E57-B47C-88FEF11F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 y="1068754"/>
            <a:ext cx="1631381" cy="99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8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120938"/>
            <a:ext cx="10686691" cy="1325563"/>
          </a:xfrm>
          <a:solidFill>
            <a:srgbClr val="669900"/>
          </a:solidFill>
        </p:spPr>
        <p:txBody>
          <a:bodyPr>
            <a:normAutofit fontScale="90000"/>
          </a:bodyPr>
          <a:lstStyle/>
          <a:p>
            <a:br>
              <a:rPr lang="en-US" altLang="zh-HK" dirty="0"/>
            </a:br>
            <a:r>
              <a:rPr lang="en-US" altLang="zh-HK" dirty="0">
                <a:ea typeface="DFKai-SB" panose="03000509000000000000"/>
              </a:rPr>
              <a:t>1.2	</a:t>
            </a:r>
            <a:r>
              <a:rPr lang="zh-TW" altLang="en-US" dirty="0">
                <a:ea typeface="DFKai-SB" panose="03000509000000000000"/>
              </a:rPr>
              <a:t>實行資本主義不等如經濟要最自由</a:t>
            </a:r>
            <a:br>
              <a:rPr lang="en-US" altLang="zh-HK" dirty="0"/>
            </a:br>
            <a:endParaRPr lang="zh-HK" altLang="en-US" sz="4000" dirty="0"/>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8199" y="1895296"/>
            <a:ext cx="10693041" cy="4826180"/>
          </a:xfrm>
        </p:spPr>
        <p:txBody>
          <a:bodyPr vert="horz">
            <a:normAutofit lnSpcReduction="10000"/>
          </a:bodyPr>
          <a:lstStyle/>
          <a:p>
            <a:pPr marL="85725" indent="0">
              <a:buNone/>
            </a:pPr>
            <a:r>
              <a:rPr lang="zh-TW" altLang="en-US" sz="3200" i="1" kern="100" dirty="0">
                <a:latin typeface="Times New Roman" panose="02020603050405020304" pitchFamily="18" charset="0"/>
                <a:ea typeface="標楷體" panose="03000509000000000000" pitchFamily="65" charset="-120"/>
                <a:cs typeface="Times New Roman" panose="02020603050405020304" pitchFamily="18" charset="0"/>
              </a:rPr>
              <a:t>（接上頁）</a:t>
            </a:r>
            <a:endParaRPr lang="en-US" altLang="zh-TW" sz="3200" i="1" kern="100" dirty="0">
              <a:latin typeface="Times New Roman" panose="02020603050405020304" pitchFamily="18" charset="0"/>
              <a:ea typeface="標楷體" panose="03000509000000000000" pitchFamily="65" charset="-120"/>
              <a:cs typeface="Times New Roman" panose="02020603050405020304" pitchFamily="18" charset="0"/>
            </a:endParaRPr>
          </a:p>
          <a:p>
            <a:pPr marL="85725" indent="0">
              <a:lnSpc>
                <a:spcPct val="110000"/>
              </a:lnSpc>
              <a:buNone/>
            </a:pP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是次報告為</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165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個國家</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地區進行評分，排名前</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位分別是：</a:t>
            </a:r>
            <a:endParaRPr lang="zh-TW" altLang="zh-HK" sz="3200" kern="100" dirty="0">
              <a:latin typeface="Calibri" panose="020F0502020204030204" pitchFamily="34" charset="0"/>
              <a:cs typeface="Times New Roman" panose="02020603050405020304" pitchFamily="18" charset="0"/>
            </a:endParaRPr>
          </a:p>
          <a:p>
            <a:pPr marL="85725" indent="0">
              <a:lnSpc>
                <a:spcPct val="110000"/>
              </a:lnSpc>
              <a:buNone/>
              <a:tabLst>
                <a:tab pos="4050665" algn="l"/>
              </a:tabLst>
            </a:pP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 </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a:t>
            </a:r>
            <a:r>
              <a:rPr lang="zh-TW" altLang="zh-HK" sz="3200" kern="100" dirty="0">
                <a:solidFill>
                  <a:srgbClr val="3333FF"/>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HK" sz="3200" kern="100" dirty="0">
                <a:solidFill>
                  <a:srgbClr val="3333FF"/>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HK" sz="3200" kern="100" dirty="0">
                <a:latin typeface="Calibri" panose="020F0502020204030204" pitchFamily="34" charset="0"/>
                <a:ea typeface="Times New Roman" panose="02020603050405020304" pitchFamily="18" charset="0"/>
                <a:cs typeface="Times New Roman" panose="02020603050405020304" pitchFamily="18" charset="0"/>
              </a:rPr>
              <a:t>6.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美國</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11.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毛里求斯</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16.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馬耳他</a:t>
            </a:r>
            <a:endParaRPr lang="zh-TW" altLang="zh-HK" sz="3200" kern="100" dirty="0">
              <a:latin typeface="Calibri" panose="020F0502020204030204" pitchFamily="34" charset="0"/>
              <a:cs typeface="Times New Roman" panose="02020603050405020304" pitchFamily="18" charset="0"/>
            </a:endParaRPr>
          </a:p>
          <a:p>
            <a:pPr marL="85725" indent="0">
              <a:lnSpc>
                <a:spcPct val="110000"/>
              </a:lnSpc>
              <a:buNone/>
              <a:tabLst>
                <a:tab pos="4050665" algn="l"/>
              </a:tabLst>
            </a:pP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新加坡</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7.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愛爾蘭</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12.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英國</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聯合王國</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17.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中國台灣</a:t>
            </a:r>
            <a:endParaRPr lang="zh-TW" altLang="zh-HK" sz="3200" kern="100" dirty="0">
              <a:latin typeface="Calibri" panose="020F0502020204030204" pitchFamily="34" charset="0"/>
              <a:cs typeface="Times New Roman" panose="02020603050405020304" pitchFamily="18" charset="0"/>
            </a:endParaRPr>
          </a:p>
          <a:p>
            <a:pPr marL="85725" indent="0">
              <a:lnSpc>
                <a:spcPct val="110000"/>
              </a:lnSpc>
              <a:buNone/>
              <a:tabLst>
                <a:tab pos="4050665" algn="l"/>
              </a:tabLst>
            </a:pP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新西蘭</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8.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立陶宛</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13.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愛沙尼亞</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18.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日本</a:t>
            </a:r>
            <a:endParaRPr lang="zh-TW" altLang="zh-HK" sz="3200" kern="100" dirty="0">
              <a:latin typeface="Calibri" panose="020F0502020204030204" pitchFamily="34" charset="0"/>
              <a:cs typeface="Times New Roman" panose="02020603050405020304" pitchFamily="18" charset="0"/>
            </a:endParaRPr>
          </a:p>
          <a:p>
            <a:pPr marL="85725" indent="0">
              <a:lnSpc>
                <a:spcPct val="110000"/>
              </a:lnSpc>
              <a:buNone/>
              <a:tabLst>
                <a:tab pos="4050665" algn="l"/>
              </a:tabLst>
            </a:pP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瑞士</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9.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澳洲</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14.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加拿大</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19.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荷蘭</a:t>
            </a:r>
            <a:endParaRPr lang="zh-TW" altLang="zh-HK" sz="3200" kern="100" dirty="0">
              <a:latin typeface="Calibri" panose="020F0502020204030204" pitchFamily="34" charset="0"/>
              <a:cs typeface="Times New Roman" panose="02020603050405020304" pitchFamily="18" charset="0"/>
            </a:endParaRPr>
          </a:p>
          <a:p>
            <a:pPr marL="85725" indent="0">
              <a:lnSpc>
                <a:spcPct val="110000"/>
              </a:lnSpc>
              <a:buNone/>
              <a:tabLst>
                <a:tab pos="4050665" algn="l"/>
              </a:tabLst>
            </a:pP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5.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格魯吉亞</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10.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丹麥</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	15.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亞美尼亞</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20.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拉脫維亞</a:t>
            </a:r>
            <a:endParaRPr lang="zh-TW" altLang="zh-HK" sz="3200" kern="100" dirty="0">
              <a:latin typeface="Calibri" panose="020F0502020204030204" pitchFamily="34" charset="0"/>
              <a:cs typeface="Times New Roman" panose="02020603050405020304" pitchFamily="18" charset="0"/>
            </a:endParaRPr>
          </a:p>
          <a:p>
            <a:pPr marL="0" indent="0" algn="r">
              <a:buNone/>
            </a:pPr>
            <a:r>
              <a:rPr lang="en-US" altLang="zh-HK" sz="3200" dirty="0">
                <a:latin typeface="Times New Roman" panose="02020603050405020304" pitchFamily="18" charset="0"/>
                <a:ea typeface="標楷體" panose="03000509000000000000" pitchFamily="65" charset="-120"/>
              </a:rPr>
              <a:t>	</a:t>
            </a:r>
            <a:r>
              <a:rPr lang="zh-TW" altLang="zh-HK" sz="2400" i="1" dirty="0">
                <a:latin typeface="Times New Roman" panose="02020603050405020304" pitchFamily="18" charset="0"/>
                <a:ea typeface="標楷體" panose="03000509000000000000" pitchFamily="65" charset="-120"/>
                <a:cs typeface="Times New Roman" panose="02020603050405020304" pitchFamily="18" charset="0"/>
              </a:rPr>
              <a:t>資料來源：綜合不同報章報導</a:t>
            </a:r>
            <a:endParaRPr lang="zh-HK" altLang="en-US" sz="2400" i="1"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220200" y="63719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3074" name="Picture 755" descr="資料2_logo">
            <a:extLst>
              <a:ext uri="{FF2B5EF4-FFF2-40B4-BE49-F238E27FC236}">
                <a16:creationId xmlns:a16="http://schemas.microsoft.com/office/drawing/2014/main" id="{4964CE8F-1D34-4E57-B47C-88FEF11F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671"/>
            <a:ext cx="2242868" cy="136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1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130501"/>
            <a:ext cx="10515600" cy="5408411"/>
          </a:xfrm>
        </p:spPr>
        <p:txBody>
          <a:bodyPr vert="horz">
            <a:normAutofit fontScale="92500" lnSpcReduction="10000"/>
          </a:bodyPr>
          <a:lstStyle/>
          <a:p>
            <a:pPr marL="0" lvl="0" indent="0">
              <a:lnSpc>
                <a:spcPct val="110000"/>
              </a:lnSpc>
              <a:spcBef>
                <a:spcPts val="0"/>
              </a:spcBef>
              <a:spcAft>
                <a:spcPts val="600"/>
              </a:spcAft>
              <a:buNone/>
            </a:pP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參考資料一和二，並據你所知，回答下面各題。</a:t>
            </a:r>
            <a:endParaRPr lang="en-US" altLang="zh-TW" u="sng" dirty="0">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spcBef>
                <a:spcPts val="0"/>
              </a:spcBef>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上面首</a:t>
            </a:r>
            <a:r>
              <a:rPr lang="en-US" altLang="zh-HK" dirty="0">
                <a:latin typeface="Times New Roman" panose="02020603050405020304" pitchFamily="18" charset="0"/>
                <a:ea typeface="標楷體" panose="03000509000000000000" pitchFamily="65" charset="-120"/>
              </a:rPr>
              <a:t>20</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位被評為最自由的經濟體，有多少個是實行資本主義的？它們所實行的經濟制度與政策，是否相</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sz="3200" kern="100" dirty="0">
                <a:solidFill>
                  <a:srgbClr val="FF0000"/>
                </a:solidFill>
                <a:latin typeface="Times New Roman" panose="02020603050405020304" pitchFamily="18" charset="0"/>
                <a:ea typeface="標楷體" panose="03000509000000000000" pitchFamily="65" charset="-120"/>
              </a:rPr>
              <a:t>   </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 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香港在經濟自由度上比新加坡高一些，但它們所實行的資本主義制度和政策相同嗎？香港在經濟民生品質和生產效益兩方面和新加坡的比較如何</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sz="3200" kern="100" dirty="0">
                <a:solidFill>
                  <a:srgbClr val="FF0000"/>
                </a:solidFill>
                <a:latin typeface="Times New Roman" panose="02020603050405020304" pitchFamily="18" charset="0"/>
                <a:ea typeface="標楷體" panose="03000509000000000000" pitchFamily="65" charset="-120"/>
              </a:rPr>
              <a:t>   </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據世界銀行的資料，盧森堡多年來都是全球人均</a:t>
            </a:r>
            <a:r>
              <a:rPr lang="en-US" altLang="zh-HK" dirty="0">
                <a:latin typeface="Times New Roman" panose="02020603050405020304" pitchFamily="18" charset="0"/>
                <a:ea typeface="標楷體" panose="03000509000000000000" pitchFamily="65" charset="-120"/>
              </a:rPr>
              <a:t>GDP</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最高的主要經濟體，它在經濟自由方面的成績如何？它在資本主義的實行成功和它的經濟自由度高是否有關？</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a:xfrm>
            <a:off x="10910047" y="6356349"/>
            <a:ext cx="8561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955"/>
            <a:ext cx="2115671" cy="105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8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910805" y="1515803"/>
            <a:ext cx="10370389" cy="4562788"/>
          </a:xfrm>
          <a:prstGeom prst="rect">
            <a:avLst/>
          </a:prstGeom>
          <a:solidFill>
            <a:schemeClr val="accent6">
              <a:lumMod val="60000"/>
              <a:lumOff val="40000"/>
            </a:schemeClr>
          </a:solidFill>
        </p:spPr>
        <p:txBody>
          <a:bodyPr wrap="square" rtlCol="0">
            <a:spAutoFit/>
          </a:bodyPr>
          <a:lstStyle/>
          <a:p>
            <a:pPr indent="304800" algn="ctr"/>
            <a:r>
              <a:rPr lang="zh-TW" altLang="zh-HK" sz="3200" b="1" u="sng" kern="100" dirty="0">
                <a:latin typeface="Times New Roman" panose="02020603050405020304" pitchFamily="18" charset="0"/>
                <a:ea typeface="標楷體" panose="03000509000000000000" pitchFamily="65" charset="-120"/>
                <a:cs typeface="Times New Roman" panose="02020603050405020304" pitchFamily="18" charset="0"/>
              </a:rPr>
              <a:t>《影響香港半世紀的積極不干預經濟哲學》</a:t>
            </a:r>
            <a:endParaRPr lang="zh-TW" altLang="zh-HK" sz="3200" kern="100" dirty="0">
              <a:latin typeface="Calibri" panose="020F0502020204030204" pitchFamily="34" charset="0"/>
              <a:cs typeface="Times New Roman" panose="02020603050405020304" pitchFamily="18" charset="0"/>
            </a:endParaRPr>
          </a:p>
          <a:p>
            <a:pPr algn="r">
              <a:spcBef>
                <a:spcPts val="300"/>
              </a:spcBef>
            </a:pPr>
            <a:r>
              <a:rPr lang="zh-TW" altLang="zh-HK" sz="3200" i="1" kern="100" dirty="0">
                <a:latin typeface="Times New Roman" panose="02020603050405020304" pitchFamily="18" charset="0"/>
                <a:ea typeface="標楷體" panose="03000509000000000000" pitchFamily="65" charset="-120"/>
                <a:cs typeface="Times New Roman" panose="02020603050405020304" pitchFamily="18" charset="0"/>
              </a:rPr>
              <a:t>鄧希煒教授（港大經管學院經濟學教授）</a:t>
            </a:r>
            <a:endParaRPr lang="zh-TW" altLang="zh-HK" sz="3200" i="1" kern="100" dirty="0">
              <a:latin typeface="Calibri" panose="020F0502020204030204" pitchFamily="34" charset="0"/>
              <a:cs typeface="Times New Roman" panose="02020603050405020304" pitchFamily="18" charset="0"/>
            </a:endParaRPr>
          </a:p>
          <a:p>
            <a:pPr indent="304800">
              <a:lnSpc>
                <a:spcPct val="110000"/>
              </a:lnSpc>
              <a:spcBef>
                <a:spcPts val="1200"/>
              </a:spcBef>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同屬開放型小經濟體的新加坡，近二十多年勝過香港表現的經濟環節，幾乎都跟「大政府」的積極干預有關。例如</a:t>
            </a:r>
            <a:r>
              <a:rPr lang="zh-TW" altLang="zh-HK" sz="32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新加坡不但有更卓越的公共住房計劃，經濟也更多元化，其中高端製造業（包括電子、製藥、航空航天工程）</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佔該國</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GDP</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的</a:t>
            </a:r>
            <a:r>
              <a:rPr lang="en-US" altLang="zh-HK" sz="3200" kern="1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sz="3200" kern="100" dirty="0">
              <a:latin typeface="Times New Roman" panose="02020603050405020304" pitchFamily="18" charset="0"/>
              <a:cs typeface="Times New Roman" panose="02020603050405020304" pitchFamily="18" charset="0"/>
            </a:endParaRPr>
          </a:p>
          <a:p>
            <a:pPr algn="r">
              <a:spcBef>
                <a:spcPts val="1200"/>
              </a:spcBef>
            </a:pPr>
            <a:r>
              <a:rPr lang="zh-TW" altLang="zh-HK" sz="2800" i="1" kern="100" dirty="0">
                <a:latin typeface="Times New Roman" panose="02020603050405020304" pitchFamily="18" charset="0"/>
                <a:ea typeface="標楷體" panose="03000509000000000000" pitchFamily="65" charset="-120"/>
                <a:cs typeface="Times New Roman" panose="02020603050405020304" pitchFamily="18" charset="0"/>
              </a:rPr>
              <a:t>資料來源：香港大學經管學院網頁，</a:t>
            </a:r>
            <a:r>
              <a:rPr lang="en-US" altLang="zh-HK" sz="2800" i="1" kern="1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sz="2800" i="1" kern="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800" i="1" kern="1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HK" sz="2800" i="1" kern="1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800" i="1" kern="1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zh-HK" sz="2800" i="1" kern="100" dirty="0">
                <a:latin typeface="Times New Roman" panose="02020603050405020304" pitchFamily="18" charset="0"/>
                <a:ea typeface="標楷體" panose="03000509000000000000" pitchFamily="65" charset="-120"/>
                <a:cs typeface="Times New Roman" panose="02020603050405020304" pitchFamily="18" charset="0"/>
              </a:rPr>
              <a:t>日</a:t>
            </a:r>
            <a:endParaRPr lang="zh-TW" altLang="zh-HK" sz="2800" i="1" kern="100" dirty="0">
              <a:latin typeface="Calibri" panose="020F0502020204030204" pitchFamily="34" charset="0"/>
              <a:cs typeface="Times New Roman" panose="02020603050405020304" pitchFamily="18" charset="0"/>
            </a:endParaRPr>
          </a:p>
        </p:txBody>
      </p:sp>
      <p:pic>
        <p:nvPicPr>
          <p:cNvPr id="4" name="圖片 3">
            <a:extLst>
              <a:ext uri="{FF2B5EF4-FFF2-40B4-BE49-F238E27FC236}">
                <a16:creationId xmlns:a16="http://schemas.microsoft.com/office/drawing/2014/main" id="{8E2AF5D3-712B-4161-8E11-042A41C7C4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319" y="379563"/>
            <a:ext cx="2746903" cy="1136240"/>
          </a:xfrm>
          <a:prstGeom prst="rect">
            <a:avLst/>
          </a:prstGeom>
          <a:noFill/>
        </p:spPr>
      </p:pic>
    </p:spTree>
    <p:extLst>
      <p:ext uri="{BB962C8B-B14F-4D97-AF65-F5344CB8AC3E}">
        <p14:creationId xmlns:p14="http://schemas.microsoft.com/office/powerpoint/2010/main" val="2829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44550" y="464394"/>
            <a:ext cx="10515600" cy="849042"/>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lang="zh-TW" altLang="en-US" sz="4800" b="1" kern="100" dirty="0">
                <a:solidFill>
                  <a:srgbClr val="ED7D3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5400" b="1"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《基本法》也容許香港邁向共同富裕</a:t>
            </a:r>
            <a:endParaRPr lang="zh-HK" altLang="en-US" sz="5400" b="1"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665162" y="1555931"/>
            <a:ext cx="10861675" cy="4745653"/>
          </a:xfrm>
          <a:solidFill>
            <a:schemeClr val="accent6">
              <a:lumMod val="60000"/>
              <a:lumOff val="40000"/>
            </a:schemeClr>
          </a:solidFill>
        </p:spPr>
        <p:txBody>
          <a:bodyPr>
            <a:noAutofit/>
          </a:bodyPr>
          <a:lstStyle/>
          <a:p>
            <a:pPr indent="304800">
              <a:lnSpc>
                <a:spcPct val="110000"/>
              </a:lnSpc>
              <a:spcBef>
                <a:spcPts val="600"/>
              </a:spcBef>
            </a:pPr>
            <a:r>
              <a:rPr lang="en-US" altLang="zh-TW"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《基本法》規定香港要保持原有的資本主義制度五十年不變，這是否意味</a:t>
            </a:r>
            <a:r>
              <a:rPr lang="zh-TW" altLang="zh-HK" sz="28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香港只能繼續</a:t>
            </a:r>
            <a:r>
              <a:rPr lang="zh-TW" altLang="en-US" sz="28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實行</a:t>
            </a:r>
            <a:r>
              <a:rPr lang="zh-TW" altLang="zh-HK" sz="28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自由經濟，不干預市場，延續過去數十年的「小政府、大主場」經濟政策呢？</a:t>
            </a:r>
            <a:r>
              <a:rPr lang="zh-TW" altLang="zh-HK"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這樣，香港的貧富懸殊問題，</a:t>
            </a:r>
            <a:r>
              <a:rPr lang="zh-TW" altLang="en-US"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會否因</a:t>
            </a:r>
            <a:r>
              <a:rPr lang="zh-TW" altLang="zh-HK"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zh-TW" altLang="en-US"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a:t>
            </a:r>
            <a:r>
              <a:rPr lang="zh-TW" altLang="zh-HK"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規定</a:t>
            </a:r>
            <a:r>
              <a:rPr lang="zh-TW" altLang="zh-HK" sz="28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，以致難於解決？</a:t>
            </a:r>
            <a:endParaRPr lang="zh-TW" altLang="zh-HK" sz="2800" kern="100" dirty="0">
              <a:latin typeface="Calibri" panose="020F0502020204030204" pitchFamily="34" charset="0"/>
              <a:cs typeface="Times New Roman" panose="02020603050405020304" pitchFamily="18" charset="0"/>
            </a:endParaRPr>
          </a:p>
          <a:p>
            <a:pPr>
              <a:lnSpc>
                <a:spcPct val="110000"/>
              </a:lnSpc>
            </a:pP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學者、議員和新聞從業員等，對這問題都有不同意見。在《基本法》的起草階段，這些不同意見也曾在《基本法》起草委員會的討論中反映過（參附錄一）。讓我們</a:t>
            </a:r>
            <a:r>
              <a:rPr lang="zh-TW"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先了解什麼是「小政府、大</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市</a:t>
            </a:r>
            <a:r>
              <a:rPr lang="zh-TW"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場」的經濟政策，再檢視在《基本法》中，有哪些條文</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與</a:t>
            </a:r>
            <a:r>
              <a:rPr lang="zh-TW"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「小政府、大市場」的</a:t>
            </a:r>
            <a:r>
              <a:rPr lang="zh-TW" altLang="en-US"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經濟政策有關</a:t>
            </a:r>
            <a:r>
              <a:rPr lang="zh-TW"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，然後再認識那些不同意見吧</a:t>
            </a:r>
            <a:r>
              <a:rPr lang="zh-TW" altLang="zh-HK"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2800" dirty="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337448" y="362825"/>
            <a:ext cx="1014204" cy="1091537"/>
          </a:xfrm>
          <a:prstGeom prst="ellipse">
            <a:avLst/>
          </a:prstGeom>
          <a:solidFill>
            <a:srgbClr val="669900"/>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800" b="1" kern="100" spc="-100" dirty="0">
                <a:solidFill>
                  <a:srgbClr val="FFFFFF"/>
                </a:solidFill>
                <a:latin typeface="Arial" panose="020B0604020202020204" pitchFamily="34" charset="0"/>
                <a:ea typeface="新細明體" panose="02020500000000000000" pitchFamily="18" charset="-120"/>
                <a:cs typeface="新細明體" panose="02020500000000000000" pitchFamily="18" charset="-120"/>
              </a:rPr>
              <a:t>2</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2166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207034" y="308370"/>
            <a:ext cx="11507637" cy="1325563"/>
          </a:xfrm>
          <a:solidFill>
            <a:schemeClr val="accent6">
              <a:lumMod val="60000"/>
              <a:lumOff val="40000"/>
            </a:schemeClr>
          </a:solidFill>
        </p:spPr>
        <p:txBody>
          <a:bodyPr>
            <a:normAutofit fontScale="90000"/>
          </a:bodyPr>
          <a:lstStyle/>
          <a:p>
            <a:r>
              <a:rPr lang="en-US" altLang="zh-TW" spc="-150" dirty="0">
                <a:latin typeface="Times New Roman" panose="02020603050405020304" pitchFamily="18" charset="0"/>
                <a:ea typeface="標楷體" panose="03000509000000000000" pitchFamily="65" charset="-120"/>
                <a:cs typeface="Times New Roman" panose="02020603050405020304" pitchFamily="18" charset="0"/>
              </a:rPr>
              <a:t>2.1 </a:t>
            </a:r>
            <a:r>
              <a:rPr lang="zh-TW" altLang="en-US" sz="4000" spc="-150" dirty="0">
                <a:latin typeface="標楷體" panose="03000509000000000000" pitchFamily="65" charset="-120"/>
                <a:ea typeface="標楷體" panose="03000509000000000000" pitchFamily="65" charset="-120"/>
              </a:rPr>
              <a:t>與「小政府、大市場」經濟政策有關的</a:t>
            </a:r>
            <a:r>
              <a:rPr lang="en-US" altLang="zh-TW" sz="4000" spc="-150" dirty="0">
                <a:latin typeface="標楷體" panose="03000509000000000000" pitchFamily="65" charset="-120"/>
                <a:ea typeface="標楷體" panose="03000509000000000000" pitchFamily="65" charset="-120"/>
              </a:rPr>
              <a:t>《</a:t>
            </a:r>
            <a:r>
              <a:rPr lang="zh-TW" altLang="en-US" sz="4000" spc="-150" dirty="0">
                <a:latin typeface="標楷體" panose="03000509000000000000" pitchFamily="65" charset="-120"/>
                <a:ea typeface="標楷體" panose="03000509000000000000" pitchFamily="65" charset="-120"/>
              </a:rPr>
              <a:t>基本法</a:t>
            </a:r>
            <a:r>
              <a:rPr lang="en-US" altLang="zh-TW" sz="4000" spc="-150" dirty="0">
                <a:latin typeface="標楷體" panose="03000509000000000000" pitchFamily="65" charset="-120"/>
                <a:ea typeface="標楷體" panose="03000509000000000000" pitchFamily="65" charset="-120"/>
              </a:rPr>
              <a:t>》</a:t>
            </a:r>
            <a:r>
              <a:rPr lang="zh-TW" altLang="en-US" sz="4000" spc="-150" dirty="0">
                <a:latin typeface="標楷體" panose="03000509000000000000" pitchFamily="65" charset="-120"/>
                <a:ea typeface="標楷體" panose="03000509000000000000" pitchFamily="65" charset="-120"/>
              </a:rPr>
              <a:t>條文</a:t>
            </a:r>
            <a:br>
              <a:rPr lang="en-US" altLang="zh-TW" dirty="0"/>
            </a:b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2.1.1 </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「小政府、大市場」經濟政策有什麼特徵與表現？</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11265" name="Picture 20" descr="做一做_logo">
            <a:extLst>
              <a:ext uri="{FF2B5EF4-FFF2-40B4-BE49-F238E27FC236}">
                <a16:creationId xmlns:a16="http://schemas.microsoft.com/office/drawing/2014/main" id="{37E2D7C3-790B-4A27-B992-C91B438D9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 y="1495908"/>
            <a:ext cx="26511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2331293736"/>
              </p:ext>
            </p:extLst>
          </p:nvPr>
        </p:nvGraphicFramePr>
        <p:xfrm>
          <a:off x="725557" y="2821471"/>
          <a:ext cx="10856843" cy="3365662"/>
        </p:xfrm>
        <a:graphic>
          <a:graphicData uri="http://schemas.openxmlformats.org/drawingml/2006/table">
            <a:tbl>
              <a:tblPr firstRow="1" firstCol="1" bandRow="1"/>
              <a:tblGrid>
                <a:gridCol w="10256208">
                  <a:extLst>
                    <a:ext uri="{9D8B030D-6E8A-4147-A177-3AD203B41FA5}">
                      <a16:colId xmlns:a16="http://schemas.microsoft.com/office/drawing/2014/main" val="3280628668"/>
                    </a:ext>
                  </a:extLst>
                </a:gridCol>
                <a:gridCol w="600635">
                  <a:extLst>
                    <a:ext uri="{9D8B030D-6E8A-4147-A177-3AD203B41FA5}">
                      <a16:colId xmlns:a16="http://schemas.microsoft.com/office/drawing/2014/main" val="3116252834"/>
                    </a:ext>
                  </a:extLst>
                </a:gridCol>
              </a:tblGrid>
              <a:tr h="818466">
                <a:tc>
                  <a:txBody>
                    <a:bodyPr/>
                    <a:lstStyle/>
                    <a:p>
                      <a:pPr marL="0" lvl="0" indent="0">
                        <a:spcBef>
                          <a:spcPts val="600"/>
                        </a:spcBef>
                        <a:buFont typeface="+mj-lt"/>
                        <a:buNone/>
                        <a:tabLst>
                          <a:tab pos="196850" algn="l"/>
                        </a:tabLst>
                      </a:pPr>
                      <a:r>
                        <a:rPr lang="zh-TW" altLang="zh-HK" sz="3200" b="0" dirty="0">
                          <a:effectLst/>
                          <a:latin typeface="Times New Roman" panose="02020603050405020304" pitchFamily="18" charset="0"/>
                          <a:ea typeface="標楷體" panose="03000509000000000000" pitchFamily="65" charset="-120"/>
                          <a:cs typeface="Times New Roman" panose="02020603050405020304" pitchFamily="18" charset="0"/>
                        </a:rPr>
                        <a:t>下面句子是「小政府大市場」經濟政策的特徵與表現嗎？</a:t>
                      </a:r>
                      <a:endParaRPr lang="zh-TW" sz="3200" b="0" kern="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00069966"/>
                  </a:ext>
                </a:extLst>
              </a:tr>
              <a:tr h="636799">
                <a:tc>
                  <a:txBody>
                    <a:bodyPr/>
                    <a:lstStyle/>
                    <a:p>
                      <a:pPr marL="514350" lvl="0" indent="-514350">
                        <a:lnSpc>
                          <a:spcPts val="3200"/>
                        </a:lnSpc>
                        <a:buFont typeface="+mj-lt"/>
                        <a:buAutoNum type="arabicPeriod"/>
                      </a:pPr>
                      <a:r>
                        <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社會資源交給市場，而不是由政府壟斷。</a:t>
                      </a: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330161"/>
                  </a:ext>
                </a:extLst>
              </a:tr>
              <a:tr h="636799">
                <a:tc>
                  <a:txBody>
                    <a:bodyPr/>
                    <a:lstStyle/>
                    <a:p>
                      <a:pPr marL="514350" lvl="0" indent="-514350">
                        <a:lnSpc>
                          <a:spcPts val="3200"/>
                        </a:lnSpc>
                        <a:buFont typeface="+mj-lt"/>
                        <a:buAutoNum type="arabicPeriod" startAt="2"/>
                      </a:pPr>
                      <a:r>
                        <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透過政府投資以增加就業機會，減低失業率。</a:t>
                      </a: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195245"/>
                  </a:ext>
                </a:extLst>
              </a:tr>
              <a:tr h="636799">
                <a:tc>
                  <a:txBody>
                    <a:bodyPr/>
                    <a:lstStyle/>
                    <a:p>
                      <a:pPr marL="514350" lvl="0" indent="-514350">
                        <a:lnSpc>
                          <a:spcPts val="3200"/>
                        </a:lnSpc>
                        <a:buFont typeface="+mj-lt"/>
                        <a:buAutoNum type="arabicPeriod" startAt="3"/>
                      </a:pPr>
                      <a:r>
                        <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藉稅收政策作「第二次分配」，收窄貧富懸殊。</a:t>
                      </a: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091574"/>
                  </a:ext>
                </a:extLst>
              </a:tr>
              <a:tr h="636799">
                <a:tc>
                  <a:txBody>
                    <a:bodyPr/>
                    <a:lstStyle/>
                    <a:p>
                      <a:pPr marL="514350" lvl="0" indent="-514350">
                        <a:lnSpc>
                          <a:spcPts val="3200"/>
                        </a:lnSpc>
                        <a:buFont typeface="+mj-lt"/>
                        <a:buAutoNum type="arabicPeriod" startAt="4"/>
                      </a:pPr>
                      <a:r>
                        <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即使政府的財政儲備豐裕，仍然壓縮公共開支。</a:t>
                      </a: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370225"/>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algn="ctr"/>
            <a:r>
              <a:rPr lang="zh-TW" altLang="en-US" sz="2400" dirty="0"/>
              <a:t>未完，續下頁</a:t>
            </a:r>
            <a:endParaRPr lang="zh-HK" altLang="en-US" sz="2400" dirty="0"/>
          </a:p>
        </p:txBody>
      </p:sp>
      <p:sp>
        <p:nvSpPr>
          <p:cNvPr id="3" name="文字方塊 2">
            <a:extLst>
              <a:ext uri="{FF2B5EF4-FFF2-40B4-BE49-F238E27FC236}">
                <a16:creationId xmlns:a16="http://schemas.microsoft.com/office/drawing/2014/main" id="{7593FC67-93B1-4742-ABF6-8D55DDC9A121}"/>
              </a:ext>
            </a:extLst>
          </p:cNvPr>
          <p:cNvSpPr txBox="1"/>
          <p:nvPr/>
        </p:nvSpPr>
        <p:spPr>
          <a:xfrm>
            <a:off x="3209026" y="1846053"/>
            <a:ext cx="6728604" cy="58477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若同意，請在右面空格加上</a:t>
            </a:r>
            <a:r>
              <a:rPr lang="en-US" altLang="zh-HK" sz="3200" dirty="0">
                <a:effectLst/>
                <a:latin typeface="新細明體" panose="02020500000000000000" pitchFamily="18" charset="-120"/>
                <a:ea typeface="新細明體" panose="02020500000000000000" pitchFamily="18" charset="-120"/>
                <a:cs typeface="Times New Roman" panose="02020603050405020304" pitchFamily="18" charset="0"/>
                <a:sym typeface="Wingdings" panose="05000000000000000000" pitchFamily="2" charset="2"/>
              </a:rPr>
              <a:t></a:t>
            </a:r>
            <a:r>
              <a:rPr lang="zh-TW" altLang="en-US" sz="3200" dirty="0">
                <a:latin typeface="標楷體" panose="03000509000000000000" pitchFamily="65" charset="-120"/>
                <a:ea typeface="標楷體" panose="03000509000000000000" pitchFamily="65" charset="-120"/>
              </a:rPr>
              <a:t>號。</a:t>
            </a:r>
            <a:endParaRPr lang="zh-HK"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77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527659484"/>
              </p:ext>
            </p:extLst>
          </p:nvPr>
        </p:nvGraphicFramePr>
        <p:xfrm>
          <a:off x="347933" y="954416"/>
          <a:ext cx="11496135" cy="5632706"/>
        </p:xfrm>
        <a:graphic>
          <a:graphicData uri="http://schemas.openxmlformats.org/drawingml/2006/table">
            <a:tbl>
              <a:tblPr firstRow="1" firstCol="1" bandRow="1"/>
              <a:tblGrid>
                <a:gridCol w="10711132">
                  <a:extLst>
                    <a:ext uri="{9D8B030D-6E8A-4147-A177-3AD203B41FA5}">
                      <a16:colId xmlns:a16="http://schemas.microsoft.com/office/drawing/2014/main" val="966136133"/>
                    </a:ext>
                  </a:extLst>
                </a:gridCol>
                <a:gridCol w="785003">
                  <a:extLst>
                    <a:ext uri="{9D8B030D-6E8A-4147-A177-3AD203B41FA5}">
                      <a16:colId xmlns:a16="http://schemas.microsoft.com/office/drawing/2014/main" val="66363000"/>
                    </a:ext>
                  </a:extLst>
                </a:gridCol>
              </a:tblGrid>
              <a:tr h="565840">
                <a:tc>
                  <a:txBody>
                    <a:bodyPr/>
                    <a:lstStyle/>
                    <a:p>
                      <a:pPr marL="514350" lvl="0" indent="-514350">
                        <a:lnSpc>
                          <a:spcPct val="100000"/>
                        </a:lnSpc>
                        <a:buFont typeface="+mj-lt"/>
                        <a:buAutoNum type="arabicPeriod" startAt="5"/>
                      </a:pPr>
                      <a:r>
                        <a:rPr 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政府的責任在維持市場公平與公正地運作。</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319322"/>
                  </a:ext>
                </a:extLst>
              </a:tr>
              <a:tr h="1080879">
                <a:tc>
                  <a:txBody>
                    <a:bodyPr/>
                    <a:lstStyle/>
                    <a:p>
                      <a:pPr marL="514350" lvl="0" indent="-514350">
                        <a:lnSpc>
                          <a:spcPct val="100000"/>
                        </a:lnSpc>
                        <a:buFont typeface="+mj-lt"/>
                        <a:buAutoNum type="arabicPeriod" startAt="6"/>
                      </a:pPr>
                      <a:r>
                        <a:rPr lang="zh-TW" sz="2600" kern="100" spc="-300" dirty="0">
                          <a:effectLst/>
                          <a:latin typeface="Times New Roman" panose="02020603050405020304" pitchFamily="18" charset="0"/>
                          <a:ea typeface="標楷體" panose="03000509000000000000" pitchFamily="65" charset="-120"/>
                          <a:cs typeface="Times New Roman" panose="02020603050405020304" pitchFamily="18" charset="0"/>
                        </a:rPr>
                        <a:t>政府的責任在保障每個市民都能享有經濟、社會及文化權利國際公約規定的基本權利，包括享有就業、房屋、衣服、糧食等。</a:t>
                      </a:r>
                      <a:endParaRPr lang="zh-TW" sz="2600" kern="100" spc="-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760814"/>
                  </a:ext>
                </a:extLst>
              </a:tr>
              <a:tr h="847596">
                <a:tc>
                  <a:txBody>
                    <a:bodyPr/>
                    <a:lstStyle/>
                    <a:p>
                      <a:pPr marL="514350" lvl="0" indent="-514350">
                        <a:lnSpc>
                          <a:spcPct val="100000"/>
                        </a:lnSpc>
                        <a:buFont typeface="+mj-lt"/>
                        <a:buAutoNum type="arabicPeriod" startAt="7"/>
                      </a:pPr>
                      <a:r>
                        <a:rPr 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私營部門是主要的經濟動力，並居領導地位。</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280835"/>
                  </a:ext>
                </a:extLst>
              </a:tr>
              <a:tr h="1029149">
                <a:tc>
                  <a:txBody>
                    <a:bodyPr/>
                    <a:lstStyle/>
                    <a:p>
                      <a:pPr marL="514350" lvl="0" indent="-514350">
                        <a:lnSpc>
                          <a:spcPct val="100000"/>
                        </a:lnSpc>
                        <a:buFont typeface="+mj-lt"/>
                        <a:buAutoNum type="arabicPeriod" startAt="8"/>
                      </a:pPr>
                      <a:r>
                        <a:rPr 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崇尚自由競爭，反對政府任何的政策干預、勞動者集體談判、大集團壟斷、或對市場的人為干擾。</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19685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06899"/>
                  </a:ext>
                </a:extLst>
              </a:tr>
              <a:tr h="1075764">
                <a:tc>
                  <a:txBody>
                    <a:bodyPr/>
                    <a:lstStyle/>
                    <a:p>
                      <a:pPr marL="514350" lvl="0" indent="-514350">
                        <a:lnSpc>
                          <a:spcPct val="100000"/>
                        </a:lnSpc>
                        <a:buFont typeface="+mj-lt"/>
                        <a:buAutoNum type="arabicPeriod" startAt="9"/>
                      </a:pPr>
                      <a:r>
                        <a:rPr 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政府採取「應使即使」的財政手段，因此在財政預算上要先衡量需要的開支，再考慮收入來源，亦即量出為入。</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793933"/>
                  </a:ext>
                </a:extLst>
              </a:tr>
              <a:tr h="1033478">
                <a:tc>
                  <a:txBody>
                    <a:bodyPr/>
                    <a:lstStyle/>
                    <a:p>
                      <a:pPr marL="514350" lvl="0" indent="-514350">
                        <a:lnSpc>
                          <a:spcPct val="100000"/>
                        </a:lnSpc>
                        <a:buFont typeface="+mj-lt"/>
                        <a:buAutoNum type="arabicPeriod" startAt="10"/>
                      </a:pPr>
                      <a:r>
                        <a:rPr 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社會保障包括失業保障、退休保障、疾病保障等，應能讓人有尊嚴地生活。</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557052"/>
                  </a:ext>
                </a:extLst>
              </a:tr>
            </a:tbl>
          </a:graphicData>
        </a:graphic>
      </p:graphicFrame>
      <p:sp>
        <p:nvSpPr>
          <p:cNvPr id="16" name="文字方塊 15">
            <a:extLst>
              <a:ext uri="{FF2B5EF4-FFF2-40B4-BE49-F238E27FC236}">
                <a16:creationId xmlns:a16="http://schemas.microsoft.com/office/drawing/2014/main" id="{C38E5852-1E3A-4707-96A3-2805F136F2CC}"/>
              </a:ext>
            </a:extLst>
          </p:cNvPr>
          <p:cNvSpPr txBox="1"/>
          <p:nvPr/>
        </p:nvSpPr>
        <p:spPr>
          <a:xfrm>
            <a:off x="347932" y="270878"/>
            <a:ext cx="1734568" cy="538111"/>
          </a:xfrm>
          <a:prstGeom prst="rect">
            <a:avLst/>
          </a:prstGeom>
          <a:noFill/>
          <a:ln>
            <a:solidFill>
              <a:schemeClr val="tx1"/>
            </a:solidFill>
          </a:ln>
        </p:spPr>
        <p:txBody>
          <a:bodyPr wrap="square" rtlCol="0">
            <a:spAutoFit/>
          </a:bodyPr>
          <a:lstStyle/>
          <a:p>
            <a:pPr algn="ctr"/>
            <a:r>
              <a:rPr lang="zh-TW" altLang="en-US" sz="2800" dirty="0"/>
              <a:t>續前頁</a:t>
            </a:r>
            <a:endParaRPr lang="zh-HK" altLang="en-US" sz="2800" dirty="0"/>
          </a:p>
        </p:txBody>
      </p:sp>
    </p:spTree>
    <p:extLst>
      <p:ext uri="{BB962C8B-B14F-4D97-AF65-F5344CB8AC3E}">
        <p14:creationId xmlns:p14="http://schemas.microsoft.com/office/powerpoint/2010/main" val="1972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207034" y="308370"/>
            <a:ext cx="11507637" cy="1018321"/>
          </a:xfrm>
          <a:solidFill>
            <a:schemeClr val="accent6">
              <a:lumMod val="60000"/>
              <a:lumOff val="40000"/>
            </a:schemeClr>
          </a:solidFill>
        </p:spPr>
        <p:txBody>
          <a:bodyPr>
            <a:normAutofit/>
          </a:bodyPr>
          <a:lstStyle/>
          <a:p>
            <a:r>
              <a:rPr lang="en-US" altLang="zh-TW" sz="3200" spc="-150" dirty="0">
                <a:latin typeface="Times New Roman" panose="02020603050405020304" pitchFamily="18" charset="0"/>
                <a:ea typeface="標楷體" panose="03000509000000000000" pitchFamily="65" charset="-120"/>
                <a:cs typeface="Times New Roman" panose="02020603050405020304" pitchFamily="18" charset="0"/>
              </a:rPr>
              <a:t>2.1.2 《</a:t>
            </a:r>
            <a:r>
              <a:rPr lang="zh-TW" altLang="en-US" sz="3200" spc="-15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spc="-150" dirty="0">
                <a:latin typeface="Times New Roman" panose="02020603050405020304" pitchFamily="18" charset="0"/>
                <a:ea typeface="標楷體" panose="03000509000000000000" pitchFamily="65" charset="-120"/>
                <a:cs typeface="Times New Roman" panose="02020603050405020304" pitchFamily="18" charset="0"/>
              </a:rPr>
              <a:t>有什麼條文與「小政府、大市場」的經濟政策有關？</a:t>
            </a:r>
            <a:endParaRPr lang="zh-HK" altLang="en-US" sz="3200" spc="-15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65599509"/>
              </p:ext>
            </p:extLst>
          </p:nvPr>
        </p:nvGraphicFramePr>
        <p:xfrm>
          <a:off x="667578" y="2710870"/>
          <a:ext cx="10856843" cy="3162695"/>
        </p:xfrm>
        <a:graphic>
          <a:graphicData uri="http://schemas.openxmlformats.org/drawingml/2006/table">
            <a:tbl>
              <a:tblPr firstRow="1" firstCol="1" bandRow="1"/>
              <a:tblGrid>
                <a:gridCol w="10143857">
                  <a:extLst>
                    <a:ext uri="{9D8B030D-6E8A-4147-A177-3AD203B41FA5}">
                      <a16:colId xmlns:a16="http://schemas.microsoft.com/office/drawing/2014/main" val="3280628668"/>
                    </a:ext>
                  </a:extLst>
                </a:gridCol>
                <a:gridCol w="712986">
                  <a:extLst>
                    <a:ext uri="{9D8B030D-6E8A-4147-A177-3AD203B41FA5}">
                      <a16:colId xmlns:a16="http://schemas.microsoft.com/office/drawing/2014/main" val="3116252834"/>
                    </a:ext>
                  </a:extLst>
                </a:gridCol>
              </a:tblGrid>
              <a:tr h="818466">
                <a:tc gridSpan="2">
                  <a:txBody>
                    <a:bodyPr/>
                    <a:lstStyle/>
                    <a:p>
                      <a:pPr marL="0" lvl="0" indent="0">
                        <a:spcBef>
                          <a:spcPts val="600"/>
                        </a:spcBef>
                        <a:buFont typeface="+mj-lt"/>
                        <a:buNone/>
                        <a:tabLst>
                          <a:tab pos="196850" algn="l"/>
                        </a:tabLst>
                      </a:pPr>
                      <a:r>
                        <a:rPr lang="zh-TW" altLang="en-US" sz="2800" b="0" spc="-150" dirty="0">
                          <a:effectLst/>
                          <a:latin typeface="Times New Roman" panose="02020603050405020304" pitchFamily="18" charset="0"/>
                          <a:ea typeface="標楷體" panose="03000509000000000000" pitchFamily="65" charset="-120"/>
                          <a:cs typeface="Times New Roman" panose="02020603050405020304" pitchFamily="18" charset="0"/>
                        </a:rPr>
                        <a:t>下面是</a:t>
                      </a:r>
                      <a:r>
                        <a:rPr lang="en-US" altLang="zh-TW" sz="2800" b="0" spc="-15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spc="-150" dirty="0">
                          <a:effectLst/>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800" b="0" spc="-15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spc="-150" dirty="0">
                          <a:effectLst/>
                          <a:latin typeface="Times New Roman" panose="02020603050405020304" pitchFamily="18" charset="0"/>
                          <a:ea typeface="標楷體" panose="03000509000000000000" pitchFamily="65" charset="-120"/>
                          <a:cs typeface="Times New Roman" panose="02020603050405020304" pitchFamily="18" charset="0"/>
                        </a:rPr>
                        <a:t>第五章的部分條文節錄，哪條是與小政府大市場相關？</a:t>
                      </a:r>
                      <a:endParaRPr lang="zh-TW" sz="2800" b="0" kern="100" spc="-15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00069966"/>
                  </a:ext>
                </a:extLst>
              </a:tr>
              <a:tr h="1204029">
                <a:tc>
                  <a:txBody>
                    <a:bodyPr/>
                    <a:lstStyle/>
                    <a:p>
                      <a:pPr marL="342900" lvl="0" indent="-342900">
                        <a:buFont typeface="Wingdings 2" panose="05020102010507070707" pitchFamily="18" charset="2"/>
                        <a:buChar char=""/>
                        <a:tabLst>
                          <a:tab pos="196850" algn="l"/>
                        </a:tabLst>
                      </a:pPr>
                      <a:r>
                        <a:rPr lang="zh-TW" altLang="zh-HK" sz="2600" kern="100" dirty="0">
                          <a:effectLst/>
                          <a:latin typeface="Times New Roman" panose="02020603050405020304" pitchFamily="18" charset="0"/>
                          <a:ea typeface="標楷體" panose="03000509000000000000" pitchFamily="65" charset="-120"/>
                          <a:cs typeface="Times New Roman" panose="02020603050405020304" pitchFamily="18" charset="0"/>
                        </a:rPr>
                        <a:t>第一百零七條：香港特別行政區的財政預算以量入為出為原則，力求收支平衡，避免赤字，並與本地生產總值的增長率相適應。</a:t>
                      </a:r>
                      <a:endParaRPr lang="zh-TW" altLang="zh-HK" sz="2600" kern="100" dirty="0">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330161"/>
                  </a:ext>
                </a:extLst>
              </a:tr>
              <a:tr h="1140200">
                <a:tc>
                  <a:txBody>
                    <a:bodyPr/>
                    <a:lstStyle/>
                    <a:p>
                      <a:pPr marL="361950" lvl="0" indent="-361950">
                        <a:lnSpc>
                          <a:spcPts val="3200"/>
                        </a:lnSpc>
                        <a:buFont typeface="Arial" panose="020B0604020202020204" pitchFamily="34" charset="0"/>
                        <a:buChar char="•"/>
                      </a:pPr>
                      <a:r>
                        <a:rPr lang="zh-TW" altLang="zh-HK" sz="2600" dirty="0">
                          <a:effectLst/>
                          <a:latin typeface="Times New Roman" panose="02020603050405020304" pitchFamily="18" charset="0"/>
                          <a:ea typeface="標楷體" panose="03000509000000000000" pitchFamily="65" charset="-120"/>
                          <a:cs typeface="Times New Roman" panose="02020603050405020304" pitchFamily="18" charset="0"/>
                        </a:rPr>
                        <a:t>第一百零八條：香港特別行政區參照原在香港實行的低稅政策，自行立法規定稅種、稅率、稅收寬免和其他稅務事項。</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195245"/>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7593FC67-93B1-4742-ABF6-8D55DDC9A121}"/>
              </a:ext>
            </a:extLst>
          </p:cNvPr>
          <p:cNvSpPr txBox="1"/>
          <p:nvPr/>
        </p:nvSpPr>
        <p:spPr>
          <a:xfrm>
            <a:off x="2915727" y="1597027"/>
            <a:ext cx="879894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自由港、自由貿易與自由市場（「小政府、大市場」）這三項自由往往被認為是香港成功的基石，不能動搖。</a:t>
            </a:r>
            <a:endParaRPr kumimoji="0" lang="zh-HK"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pic>
        <p:nvPicPr>
          <p:cNvPr id="11265" name="Picture 20" descr="做一做_logo">
            <a:extLst>
              <a:ext uri="{FF2B5EF4-FFF2-40B4-BE49-F238E27FC236}">
                <a16:creationId xmlns:a16="http://schemas.microsoft.com/office/drawing/2014/main" id="{37E2D7C3-790B-4A27-B992-C91B438D9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 y="1495908"/>
            <a:ext cx="26511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7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407130908"/>
              </p:ext>
            </p:extLst>
          </p:nvPr>
        </p:nvGraphicFramePr>
        <p:xfrm>
          <a:off x="347932" y="1583491"/>
          <a:ext cx="11496135" cy="4422862"/>
        </p:xfrm>
        <a:graphic>
          <a:graphicData uri="http://schemas.openxmlformats.org/drawingml/2006/table">
            <a:tbl>
              <a:tblPr firstRow="1" firstCol="1" bandRow="1"/>
              <a:tblGrid>
                <a:gridCol w="10606939">
                  <a:extLst>
                    <a:ext uri="{9D8B030D-6E8A-4147-A177-3AD203B41FA5}">
                      <a16:colId xmlns:a16="http://schemas.microsoft.com/office/drawing/2014/main" val="966136133"/>
                    </a:ext>
                  </a:extLst>
                </a:gridCol>
                <a:gridCol w="889196">
                  <a:extLst>
                    <a:ext uri="{9D8B030D-6E8A-4147-A177-3AD203B41FA5}">
                      <a16:colId xmlns:a16="http://schemas.microsoft.com/office/drawing/2014/main" val="66363000"/>
                    </a:ext>
                  </a:extLst>
                </a:gridCol>
              </a:tblGrid>
              <a:tr h="909420">
                <a:tc>
                  <a:txBody>
                    <a:bodyPr/>
                    <a:lstStyle/>
                    <a:p>
                      <a:pPr marL="514350" lvl="0" indent="-514350">
                        <a:lnSpc>
                          <a:spcPct val="100000"/>
                        </a:lnSpc>
                        <a:buFont typeface="Arial" panose="020B0604020202020204" pitchFamily="34" charset="0"/>
                        <a:buChar char="•"/>
                      </a:pPr>
                      <a:r>
                        <a:rPr lang="zh-TW" altLang="en-US" sz="26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第一百一十二條：香港特別行政區政府保障資金的流動和進出自由。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319322"/>
                  </a:ext>
                </a:extLst>
              </a:tr>
              <a:tr h="1239027">
                <a:tc>
                  <a:txBody>
                    <a:bodyPr/>
                    <a:lstStyle/>
                    <a:p>
                      <a:pPr marL="514350" lvl="0" indent="-514350">
                        <a:lnSpc>
                          <a:spcPct val="100000"/>
                        </a:lnSpc>
                        <a:buFont typeface="Arial" panose="020B0604020202020204" pitchFamily="34" charset="0"/>
                        <a:buChar char="•"/>
                      </a:pPr>
                      <a:r>
                        <a:rPr lang="zh-TW" altLang="zh-HK" sz="2600" dirty="0">
                          <a:effectLst/>
                          <a:latin typeface="Times New Roman" panose="02020603050405020304" pitchFamily="18" charset="0"/>
                          <a:ea typeface="標楷體" panose="03000509000000000000" pitchFamily="65" charset="-120"/>
                          <a:cs typeface="Times New Roman" panose="02020603050405020304" pitchFamily="18" charset="0"/>
                        </a:rPr>
                        <a:t>第一百一十三條：香港特別行政區的外匯基金，由香港特別行政區政府管理和支配，主要用於調節港元匯價。</a:t>
                      </a:r>
                      <a:endParaRPr lang="zh-TW" sz="2600" kern="100" spc="-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760814"/>
                  </a:ext>
                </a:extLst>
              </a:tr>
              <a:tr h="1064180">
                <a:tc>
                  <a:txBody>
                    <a:bodyPr/>
                    <a:lstStyle/>
                    <a:p>
                      <a:pPr marL="514350" lvl="0" indent="-514350">
                        <a:lnSpc>
                          <a:spcPct val="100000"/>
                        </a:lnSpc>
                        <a:buFont typeface="Arial" panose="020B0604020202020204" pitchFamily="34" charset="0"/>
                        <a:buChar char="•"/>
                      </a:pPr>
                      <a:r>
                        <a:rPr lang="zh-TW" altLang="zh-HK" sz="2600" dirty="0">
                          <a:effectLst/>
                          <a:latin typeface="Times New Roman" panose="02020603050405020304" pitchFamily="18" charset="0"/>
                          <a:ea typeface="標楷體" panose="03000509000000000000" pitchFamily="65" charset="-120"/>
                          <a:cs typeface="Times New Roman" panose="02020603050405020304" pitchFamily="18" charset="0"/>
                        </a:rPr>
                        <a:t>第一百一十四條：香港特別行政區保持自由港地位，除法律另有規定外，不徵收關稅。</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280835"/>
                  </a:ext>
                </a:extLst>
              </a:tr>
              <a:tr h="1210235">
                <a:tc>
                  <a:txBody>
                    <a:bodyPr/>
                    <a:lstStyle/>
                    <a:p>
                      <a:pPr marL="514350" lvl="0" indent="-514350">
                        <a:lnSpc>
                          <a:spcPct val="100000"/>
                        </a:lnSpc>
                        <a:buFont typeface="Arial" panose="020B0604020202020204" pitchFamily="34" charset="0"/>
                        <a:buChar char="•"/>
                      </a:pPr>
                      <a:r>
                        <a:rPr lang="zh-TW" altLang="zh-HK" sz="2600" dirty="0">
                          <a:effectLst/>
                          <a:latin typeface="Times New Roman" panose="02020603050405020304" pitchFamily="18" charset="0"/>
                          <a:ea typeface="標楷體" panose="03000509000000000000" pitchFamily="65" charset="-120"/>
                          <a:cs typeface="Times New Roman" panose="02020603050405020304" pitchFamily="18" charset="0"/>
                        </a:rPr>
                        <a:t>第一百一十五條：香港特別行政區實行自由貿易政策，保障貨物、無形財產和資本的流動自由。</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196850" algn="l"/>
                        </a:tabLst>
                      </a:pP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06899"/>
                  </a:ext>
                </a:extLst>
              </a:tr>
            </a:tbl>
          </a:graphicData>
        </a:graphic>
      </p:graphicFrame>
      <p:sp>
        <p:nvSpPr>
          <p:cNvPr id="16" name="文字方塊 15">
            <a:extLst>
              <a:ext uri="{FF2B5EF4-FFF2-40B4-BE49-F238E27FC236}">
                <a16:creationId xmlns:a16="http://schemas.microsoft.com/office/drawing/2014/main" id="{C38E5852-1E3A-4707-96A3-2805F136F2CC}"/>
              </a:ext>
            </a:extLst>
          </p:cNvPr>
          <p:cNvSpPr txBox="1"/>
          <p:nvPr/>
        </p:nvSpPr>
        <p:spPr>
          <a:xfrm>
            <a:off x="347932" y="754276"/>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080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526165"/>
            <a:ext cx="10515600" cy="5408411"/>
          </a:xfrm>
        </p:spPr>
        <p:txBody>
          <a:bodyPr vert="horz">
            <a:normAutofit/>
          </a:bodyPr>
          <a:lstStyle/>
          <a:p>
            <a:pPr lvl="0">
              <a:lnSpc>
                <a:spcPct val="110000"/>
              </a:lnSpc>
              <a:spcBef>
                <a:spcPts val="0"/>
              </a:spcBef>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以上條文哪些是與「小政府、大市場」（自由市場）有關的？試解釋你的選擇。</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保持香港有關自由港與自由貿易的《基本法》條文，是否一定要與自由市場（「小政府、大市場」）掛鉤（一併實施）</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lvl="0">
              <a:lnSpc>
                <a:spcPct val="110000"/>
              </a:lnSpc>
            </a:pPr>
            <a:r>
              <a:rPr lang="zh-TW" altLang="zh-HK"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你認為「小政府、大市場」是香港成功的</a:t>
            </a:r>
            <a:r>
              <a:rPr lang="zh-TW" altLang="zh-HK" dirty="0">
                <a:solidFill>
                  <a:srgbClr val="000000"/>
                </a:solidFill>
                <a:ea typeface="標楷體" panose="03000509000000000000" pitchFamily="65" charset="-120"/>
                <a:cs typeface="Times New Roman" panose="02020603050405020304" pitchFamily="18" charset="0"/>
              </a:rPr>
              <a:t>基石嗎</a:t>
            </a:r>
            <a:r>
              <a:rPr lang="zh-TW" altLang="zh-HK"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？它也可以保證香港未來繼續成功嗎</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2A963B1B-3E43-41BF-952F-ED7E48D6941A}"/>
              </a:ext>
            </a:extLst>
          </p:cNvPr>
          <p:cNvSpPr txBox="1"/>
          <p:nvPr/>
        </p:nvSpPr>
        <p:spPr>
          <a:xfrm>
            <a:off x="347932" y="754276"/>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9853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pPr algn="ctr"/>
            <a:r>
              <a:rPr lang="zh-TW" altLang="en-US" sz="4400" kern="1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香港選舉制度的革新</a:t>
            </a:r>
            <a:endParaRPr lang="zh-HK" altLang="en-US" dirty="0">
              <a:solidFill>
                <a:schemeClr val="accent6">
                  <a:lumMod val="50000"/>
                </a:schemeClr>
              </a:solidFill>
            </a:endParaRPr>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246094"/>
            <a:ext cx="10515600" cy="5341237"/>
          </a:xfrm>
        </p:spPr>
        <p:txBody>
          <a:bodyPr vert="horz">
            <a:normAutofit fontScale="47500" lnSpcReduction="20000"/>
          </a:bodyPr>
          <a:lstStyle/>
          <a:p>
            <a:pPr marL="0" lvl="0" indent="0">
              <a:lnSpc>
                <a:spcPct val="130000"/>
              </a:lnSpc>
              <a:spcBef>
                <a:spcPts val="600"/>
              </a:spcBef>
              <a:spcAft>
                <a:spcPts val="0"/>
              </a:spcAft>
              <a:buNone/>
            </a:pPr>
            <a:r>
              <a:rPr lang="zh-TW" altLang="en-US" sz="5700" b="1" u="sng"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大綱</a:t>
            </a:r>
            <a:endParaRPr lang="en-US" altLang="zh-TW" sz="5700" b="1" u="sng"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spcBef>
                <a:spcPts val="1200"/>
              </a:spcBef>
              <a:spcAft>
                <a:spcPts val="1200"/>
              </a:spcAft>
              <a:buNone/>
            </a:pP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前言：安得廣廈千萬間</a:t>
            </a:r>
            <a:r>
              <a:rPr lang="zh-TW" altLang="zh-HK" sz="46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zh-TW" altLang="zh-HK" sz="4600" kern="100" dirty="0">
              <a:latin typeface="Times New Roman" panose="02020603050405020304" pitchFamily="18" charset="0"/>
              <a:cs typeface="Times New Roman" panose="02020603050405020304" pitchFamily="18" charset="0"/>
            </a:endParaRPr>
          </a:p>
          <a:p>
            <a:pPr marL="0" indent="0">
              <a:lnSpc>
                <a:spcPct val="130000"/>
              </a:lnSpc>
              <a:buNone/>
            </a:pPr>
            <a:r>
              <a:rPr lang="en-US" altLang="zh-HK" sz="4600" kern="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資本主義不是只有一種</a:t>
            </a:r>
            <a:r>
              <a:rPr lang="zh-TW" altLang="en-US" sz="4600" kern="100" dirty="0">
                <a:latin typeface="Times New Roman" panose="02020603050405020304" pitchFamily="18" charset="0"/>
                <a:ea typeface="標楷體" panose="03000509000000000000" pitchFamily="65" charset="-120"/>
                <a:cs typeface="Times New Roman" panose="02020603050405020304" pitchFamily="18" charset="0"/>
              </a:rPr>
              <a:t>模</a:t>
            </a: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式</a:t>
            </a:r>
            <a:endParaRPr lang="zh-TW" altLang="zh-HK" sz="4600" kern="100" dirty="0">
              <a:latin typeface="Times New Roman" panose="02020603050405020304" pitchFamily="18" charset="0"/>
              <a:cs typeface="Times New Roman" panose="02020603050405020304" pitchFamily="18" charset="0"/>
            </a:endParaRPr>
          </a:p>
          <a:p>
            <a:pPr marL="0" indent="0">
              <a:lnSpc>
                <a:spcPct val="130000"/>
              </a:lnSpc>
              <a:buNone/>
            </a:pPr>
            <a:r>
              <a:rPr lang="en-US" altLang="zh-HK" sz="4600" kern="100" dirty="0">
                <a:latin typeface="Times New Roman" panose="02020603050405020304" pitchFamily="18" charset="0"/>
                <a:ea typeface="標楷體" panose="03000509000000000000" pitchFamily="65" charset="-120"/>
                <a:cs typeface="Times New Roman" panose="02020603050405020304" pitchFamily="18" charset="0"/>
              </a:rPr>
              <a:t> 	1.1 </a:t>
            </a: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香港應實行什麼資本主義？</a:t>
            </a:r>
            <a:endParaRPr lang="zh-TW" altLang="zh-HK" sz="4600" kern="100" dirty="0">
              <a:latin typeface="Times New Roman" panose="02020603050405020304" pitchFamily="18" charset="0"/>
              <a:cs typeface="Times New Roman" panose="02020603050405020304" pitchFamily="18" charset="0"/>
            </a:endParaRPr>
          </a:p>
          <a:p>
            <a:pPr marL="0" indent="0">
              <a:lnSpc>
                <a:spcPct val="130000"/>
              </a:lnSpc>
              <a:spcAft>
                <a:spcPts val="1200"/>
              </a:spcAft>
              <a:buNone/>
            </a:pPr>
            <a:r>
              <a:rPr lang="en-US" altLang="zh-HK" sz="4600" kern="100" dirty="0">
                <a:latin typeface="Times New Roman" panose="02020603050405020304" pitchFamily="18" charset="0"/>
                <a:ea typeface="標楷體" panose="03000509000000000000" pitchFamily="65" charset="-120"/>
                <a:cs typeface="Times New Roman" panose="02020603050405020304" pitchFamily="18" charset="0"/>
              </a:rPr>
              <a:t>  	1.2 </a:t>
            </a: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實行資本主義不等如經濟要最自由</a:t>
            </a:r>
            <a:endParaRPr lang="zh-TW" altLang="zh-HK" sz="4600" kern="100" dirty="0">
              <a:latin typeface="Times New Roman" panose="02020603050405020304" pitchFamily="18" charset="0"/>
              <a:cs typeface="Times New Roman" panose="02020603050405020304" pitchFamily="18" charset="0"/>
            </a:endParaRPr>
          </a:p>
          <a:p>
            <a:pPr marL="0" indent="0">
              <a:lnSpc>
                <a:spcPct val="130000"/>
              </a:lnSpc>
              <a:spcBef>
                <a:spcPts val="1200"/>
              </a:spcBef>
              <a:spcAft>
                <a:spcPts val="600"/>
              </a:spcAft>
              <a:buNone/>
            </a:pPr>
            <a:r>
              <a:rPr lang="en-US" altLang="zh-HK" sz="4600" kern="1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zh-TW" altLang="en-US" sz="4600" kern="100" dirty="0">
                <a:latin typeface="Times New Roman" panose="02020603050405020304" pitchFamily="18" charset="0"/>
                <a:ea typeface="標楷體" panose="03000509000000000000" pitchFamily="65" charset="-120"/>
                <a:cs typeface="Times New Roman" panose="02020603050405020304" pitchFamily="18" charset="0"/>
              </a:rPr>
              <a:t>下香港也可以邁向共同富裕</a:t>
            </a:r>
            <a:endPar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spcBef>
                <a:spcPts val="0"/>
              </a:spcBef>
              <a:buNone/>
            </a:pPr>
            <a:r>
              <a:rPr lang="en-US" altLang="zh-HK" sz="4600" kern="100" dirty="0">
                <a:latin typeface="Times New Roman" panose="02020603050405020304" pitchFamily="18" charset="0"/>
                <a:ea typeface="標楷體" panose="03000509000000000000" pitchFamily="65" charset="-120"/>
                <a:cs typeface="Times New Roman" panose="02020603050405020304" pitchFamily="18" charset="0"/>
              </a:rPr>
              <a:t>  	 2.1</a:t>
            </a:r>
            <a:r>
              <a:rPr lang="zh-TW" altLang="en-US" sz="4600" kern="100" spc="-150" dirty="0">
                <a:latin typeface="Times New Roman" panose="02020603050405020304" pitchFamily="18" charset="0"/>
                <a:ea typeface="標楷體" panose="03000509000000000000" pitchFamily="65" charset="-120"/>
                <a:cs typeface="Times New Roman" panose="02020603050405020304" pitchFamily="18" charset="0"/>
              </a:rPr>
              <a:t>與「小政府、大市場」經濟政策有關的</a:t>
            </a:r>
            <a:r>
              <a:rPr lang="en-US" altLang="zh-TW" sz="4600" kern="1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600" kern="100" spc="-15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4600" kern="1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600" kern="100" spc="-150" dirty="0">
                <a:latin typeface="Times New Roman" panose="02020603050405020304" pitchFamily="18" charset="0"/>
                <a:ea typeface="標楷體" panose="03000509000000000000" pitchFamily="65" charset="-120"/>
                <a:cs typeface="Times New Roman" panose="02020603050405020304" pitchFamily="18" charset="0"/>
              </a:rPr>
              <a:t>條文</a:t>
            </a:r>
            <a:endParaRPr lang="zh-TW" altLang="zh-HK" sz="4600" kern="100" spc="-150" dirty="0">
              <a:latin typeface="Times New Roman" panose="02020603050405020304" pitchFamily="18" charset="0"/>
              <a:cs typeface="Times New Roman" panose="02020603050405020304" pitchFamily="18" charset="0"/>
            </a:endParaRPr>
          </a:p>
          <a:p>
            <a:pPr indent="0">
              <a:lnSpc>
                <a:spcPct val="130000"/>
              </a:lnSpc>
              <a:spcAft>
                <a:spcPts val="1200"/>
              </a:spcAft>
              <a:buNone/>
            </a:pPr>
            <a:r>
              <a:rPr lang="en-US" altLang="zh-HK" sz="4600" kern="100" dirty="0">
                <a:latin typeface="Times New Roman" panose="02020603050405020304" pitchFamily="18" charset="0"/>
                <a:ea typeface="標楷體" panose="03000509000000000000" pitchFamily="65" charset="-120"/>
                <a:cs typeface="Times New Roman" panose="02020603050405020304" pitchFamily="18" charset="0"/>
              </a:rPr>
              <a:t>	2.2 </a:t>
            </a: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規管香港經濟政策的《基本法》條文留有彈性空間嗎？</a:t>
            </a:r>
            <a:endParaRPr lang="zh-TW" altLang="zh-HK" sz="4600" kern="100" dirty="0">
              <a:latin typeface="Times New Roman" panose="02020603050405020304" pitchFamily="18" charset="0"/>
              <a:cs typeface="Times New Roman" panose="02020603050405020304" pitchFamily="18" charset="0"/>
            </a:endParaRPr>
          </a:p>
          <a:p>
            <a:pPr marL="0" indent="0">
              <a:lnSpc>
                <a:spcPct val="130000"/>
              </a:lnSpc>
              <a:spcBef>
                <a:spcPts val="1200"/>
              </a:spcBef>
              <a:buNone/>
            </a:pPr>
            <a:r>
              <a:rPr lang="zh-TW" altLang="zh-HK" sz="4600" kern="100" dirty="0">
                <a:latin typeface="Times New Roman" panose="02020603050405020304" pitchFamily="18" charset="0"/>
                <a:ea typeface="標楷體" panose="03000509000000000000" pitchFamily="65" charset="-120"/>
                <a:cs typeface="Times New Roman" panose="02020603050405020304" pitchFamily="18" charset="0"/>
              </a:rPr>
              <a:t>總結：香港邁向共同富裕，是這時候嗎？</a:t>
            </a:r>
            <a:endParaRPr lang="zh-TW" altLang="zh-HK" sz="4600" kern="100" dirty="0">
              <a:latin typeface="Times New Roman" panose="02020603050405020304" pitchFamily="18" charset="0"/>
              <a:cs typeface="Times New Roman" panose="02020603050405020304" pitchFamily="18" charset="0"/>
            </a:endParaRPr>
          </a:p>
          <a:p>
            <a:pPr marL="0" lvl="0" indent="0">
              <a:spcBef>
                <a:spcPts val="600"/>
              </a:spcBef>
              <a:spcAft>
                <a:spcPts val="0"/>
              </a:spcAft>
              <a:buNone/>
            </a:pPr>
            <a:endParaRPr lang="en-US" altLang="zh-TW" sz="4400" b="1" u="sng"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45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7061" y="72770"/>
            <a:ext cx="10686691" cy="1325563"/>
          </a:xfrm>
          <a:solidFill>
            <a:srgbClr val="669900"/>
          </a:solidFill>
        </p:spPr>
        <p:txBody>
          <a:bodyPr>
            <a:normAutofit fontScale="90000"/>
          </a:bodyPr>
          <a:lstStyle/>
          <a:p>
            <a:br>
              <a:rPr lang="en-US" altLang="zh-HK" dirty="0"/>
            </a:br>
            <a:r>
              <a:rPr lang="en-US" altLang="zh-TW" dirty="0">
                <a:latin typeface="Times New Roman" panose="02020603050405020304" pitchFamily="18" charset="0"/>
                <a:ea typeface="DFKai-SB" panose="03000509000000000000"/>
                <a:cs typeface="Times New Roman" panose="02020603050405020304" pitchFamily="18" charset="0"/>
              </a:rPr>
              <a:t>2.2</a:t>
            </a:r>
            <a:r>
              <a:rPr lang="en-US" altLang="zh-TW" dirty="0">
                <a:ea typeface="DFKai-SB" panose="03000509000000000000"/>
              </a:rPr>
              <a:t>  </a:t>
            </a:r>
            <a:r>
              <a:rPr lang="zh-TW" altLang="en-US" dirty="0">
                <a:ea typeface="DFKai-SB" panose="03000509000000000000"/>
              </a:rPr>
              <a:t>規管香港經濟政策的</a:t>
            </a:r>
            <a:r>
              <a:rPr lang="en-US" altLang="zh-TW" dirty="0">
                <a:ea typeface="DFKai-SB" panose="03000509000000000000"/>
              </a:rPr>
              <a:t>《</a:t>
            </a:r>
            <a:r>
              <a:rPr lang="zh-TW" altLang="en-US" dirty="0">
                <a:ea typeface="DFKai-SB" panose="03000509000000000000"/>
              </a:rPr>
              <a:t>基本法</a:t>
            </a:r>
            <a:r>
              <a:rPr lang="en-US" altLang="zh-TW" dirty="0">
                <a:ea typeface="DFKai-SB" panose="03000509000000000000"/>
              </a:rPr>
              <a:t>》</a:t>
            </a:r>
            <a:r>
              <a:rPr lang="zh-TW" altLang="en-US" dirty="0">
                <a:ea typeface="DFKai-SB" panose="03000509000000000000"/>
              </a:rPr>
              <a:t>條文留有</a:t>
            </a:r>
            <a:br>
              <a:rPr lang="en-US" altLang="zh-TW" dirty="0">
                <a:ea typeface="DFKai-SB" panose="03000509000000000000"/>
              </a:rPr>
            </a:br>
            <a:r>
              <a:rPr lang="en-US" altLang="zh-TW" dirty="0">
                <a:ea typeface="DFKai-SB" panose="03000509000000000000"/>
              </a:rPr>
              <a:t>        </a:t>
            </a:r>
            <a:r>
              <a:rPr lang="zh-TW" altLang="en-US" dirty="0">
                <a:ea typeface="DFKai-SB" panose="03000509000000000000"/>
              </a:rPr>
              <a:t>彈性空間嗎？</a:t>
            </a:r>
            <a:br>
              <a:rPr lang="en-US" altLang="zh-HK" b="1" dirty="0"/>
            </a:br>
            <a:endParaRPr lang="zh-HK" altLang="en-US" sz="4000" b="1" dirty="0"/>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7061" y="1450215"/>
            <a:ext cx="10693041" cy="2970003"/>
          </a:xfrm>
        </p:spPr>
        <p:txBody>
          <a:bodyPr vert="horz">
            <a:normAutofit/>
          </a:bodyPr>
          <a:lstStyle/>
          <a:p>
            <a:pPr marL="0" indent="0">
              <a:lnSpc>
                <a:spcPct val="110000"/>
              </a:lnSpc>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基於社會情況與條件，香港奉行「小政府、大市場」的經濟政策，已有相當一段時間，香港的經濟發展確實十分亮麗，使社會認為香港的成功應歸功於這種政策。但</a:t>
            </a:r>
            <a:r>
              <a:rPr lang="zh-TW" altLang="en-US" sz="2400" dirty="0">
                <a:solidFill>
                  <a:srgbClr val="000099"/>
                </a:solidFill>
                <a:latin typeface="標楷體" panose="03000509000000000000" pitchFamily="65" charset="-120"/>
                <a:ea typeface="標楷體" panose="03000509000000000000" pitchFamily="65" charset="-120"/>
              </a:rPr>
              <a:t>回歸至今香港的貧富懸殊問題，一直未有解決</a:t>
            </a:r>
            <a:r>
              <a:rPr lang="zh-TW" altLang="en-US" sz="2400" dirty="0">
                <a:latin typeface="標楷體" panose="03000509000000000000" pitchFamily="65" charset="-120"/>
                <a:ea typeface="標楷體" panose="03000509000000000000" pitchFamily="65" charset="-120"/>
              </a:rPr>
              <a:t>，且有越來越嚴峻的趨勢（參考前言部分）；反映貧富懸殊問題的堅尼系數一直處於警戒線 ，早已影響社會的穩定性。香港若要解決這個問題，就需要在稅收制度進行改革。</a:t>
            </a:r>
            <a:r>
              <a:rPr lang="zh-TW" altLang="en-US" sz="2400" dirty="0">
                <a:solidFill>
                  <a:srgbClr val="000099"/>
                </a:solidFill>
                <a:latin typeface="標楷體" panose="03000509000000000000" pitchFamily="65" charset="-120"/>
                <a:ea typeface="標楷體" panose="03000509000000000000" pitchFamily="65" charset="-120"/>
              </a:rPr>
              <a:t>規範香港稅收制度的</a:t>
            </a:r>
            <a:r>
              <a:rPr lang="en-US" altLang="zh-TW" sz="2400" dirty="0">
                <a:solidFill>
                  <a:srgbClr val="000099"/>
                </a:solidFill>
                <a:latin typeface="標楷體" panose="03000509000000000000" pitchFamily="65" charset="-120"/>
                <a:ea typeface="標楷體" panose="03000509000000000000" pitchFamily="65" charset="-120"/>
              </a:rPr>
              <a:t>《</a:t>
            </a:r>
            <a:r>
              <a:rPr lang="zh-TW" altLang="en-US" sz="2400" dirty="0">
                <a:solidFill>
                  <a:srgbClr val="000099"/>
                </a:solidFill>
                <a:latin typeface="標楷體" panose="03000509000000000000" pitchFamily="65" charset="-120"/>
                <a:ea typeface="標楷體" panose="03000509000000000000" pitchFamily="65" charset="-120"/>
              </a:rPr>
              <a:t>基本法</a:t>
            </a:r>
            <a:r>
              <a:rPr lang="en-US" altLang="zh-TW" sz="2400" dirty="0">
                <a:solidFill>
                  <a:srgbClr val="000099"/>
                </a:solidFill>
                <a:latin typeface="標楷體" panose="03000509000000000000" pitchFamily="65" charset="-120"/>
                <a:ea typeface="標楷體" panose="03000509000000000000" pitchFamily="65" charset="-120"/>
              </a:rPr>
              <a:t>》</a:t>
            </a:r>
            <a:r>
              <a:rPr lang="zh-TW" altLang="en-US" sz="2400" dirty="0">
                <a:solidFill>
                  <a:srgbClr val="000099"/>
                </a:solidFill>
                <a:latin typeface="標楷體" panose="03000509000000000000" pitchFamily="65" charset="-120"/>
                <a:ea typeface="標楷體" panose="03000509000000000000" pitchFamily="65" charset="-120"/>
              </a:rPr>
              <a:t>條文，主要有以下兩條：</a:t>
            </a:r>
            <a:endParaRPr lang="zh-HK" altLang="en-US" sz="2400" dirty="0">
              <a:solidFill>
                <a:srgbClr val="000099"/>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DF5234DD-DC86-485D-8541-287B89DCB395}"/>
              </a:ext>
            </a:extLst>
          </p:cNvPr>
          <p:cNvSpPr txBox="1"/>
          <p:nvPr/>
        </p:nvSpPr>
        <p:spPr>
          <a:xfrm>
            <a:off x="919431" y="4132137"/>
            <a:ext cx="10353136" cy="1428211"/>
          </a:xfrm>
          <a:prstGeom prst="rect">
            <a:avLst/>
          </a:prstGeom>
          <a:noFill/>
          <a:ln>
            <a:solidFill>
              <a:schemeClr val="tx1"/>
            </a:solidFill>
          </a:ln>
        </p:spPr>
        <p:txBody>
          <a:bodyPr wrap="square">
            <a:spAutoFit/>
          </a:bodyPr>
          <a:lstStyle/>
          <a:p>
            <a:pPr marL="342900" lvl="0" indent="-342900">
              <a:lnSpc>
                <a:spcPct val="110000"/>
              </a:lnSpc>
              <a:buFont typeface="Wingdings 2" panose="05020102010507070707" pitchFamily="18" charset="2"/>
              <a:buChar char=""/>
              <a:tabLst>
                <a:tab pos="630555" algn="l"/>
              </a:tabLst>
            </a:pPr>
            <a:r>
              <a:rPr lang="zh-TW" altLang="zh-HK" sz="20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第一百零七條</a:t>
            </a:r>
            <a:r>
              <a:rPr lang="zh-TW" altLang="zh-HK" sz="2000" kern="100" dirty="0">
                <a:effectLst/>
                <a:latin typeface="Times New Roman" panose="02020603050405020304" pitchFamily="18" charset="0"/>
                <a:ea typeface="標楷體" panose="03000509000000000000" pitchFamily="65" charset="-120"/>
                <a:cs typeface="Times New Roman" panose="02020603050405020304" pitchFamily="18" charset="0"/>
              </a:rPr>
              <a:t>：香港特別行政區的財政預算以</a:t>
            </a:r>
            <a:r>
              <a:rPr lang="zh-TW" altLang="zh-HK" sz="20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量入為出</a:t>
            </a:r>
            <a:r>
              <a:rPr lang="zh-TW" altLang="zh-HK" sz="2000" kern="100" dirty="0">
                <a:effectLst/>
                <a:latin typeface="Times New Roman" panose="02020603050405020304" pitchFamily="18" charset="0"/>
                <a:ea typeface="標楷體" panose="03000509000000000000" pitchFamily="65" charset="-120"/>
                <a:cs typeface="Times New Roman" panose="02020603050405020304" pitchFamily="18" charset="0"/>
              </a:rPr>
              <a:t>為原則，力求收支平衡，避免赤字，並與本地生產總值的增長率相適應。</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ct val="110000"/>
              </a:lnSpc>
              <a:buFont typeface="Wingdings 2" panose="05020102010507070707" pitchFamily="18" charset="2"/>
              <a:buChar char=""/>
              <a:tabLst>
                <a:tab pos="630555" algn="l"/>
              </a:tabLst>
            </a:pPr>
            <a:r>
              <a:rPr lang="zh-TW" altLang="zh-HK" sz="20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第一百零八條</a:t>
            </a:r>
            <a:r>
              <a:rPr lang="zh-TW" altLang="zh-HK" sz="2000" kern="100" dirty="0">
                <a:effectLst/>
                <a:latin typeface="Times New Roman" panose="02020603050405020304" pitchFamily="18" charset="0"/>
                <a:ea typeface="標楷體" panose="03000509000000000000" pitchFamily="65" charset="-120"/>
                <a:cs typeface="Times New Roman" panose="02020603050405020304" pitchFamily="18" charset="0"/>
              </a:rPr>
              <a:t>：香港特別行政區參照原在香港實行的</a:t>
            </a:r>
            <a:r>
              <a:rPr lang="zh-TW" altLang="zh-HK" sz="20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低稅政策</a:t>
            </a:r>
            <a:r>
              <a:rPr lang="zh-TW" altLang="zh-HK" sz="2000" kern="100" dirty="0">
                <a:effectLst/>
                <a:latin typeface="Times New Roman" panose="02020603050405020304" pitchFamily="18" charset="0"/>
                <a:ea typeface="標楷體" panose="03000509000000000000" pitchFamily="65" charset="-120"/>
                <a:cs typeface="Times New Roman" panose="02020603050405020304" pitchFamily="18" charset="0"/>
              </a:rPr>
              <a:t>，自行立法規定稅種、稅率、稅收寬免和其他稅務事項。</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 name="文字方塊 5">
            <a:extLst>
              <a:ext uri="{FF2B5EF4-FFF2-40B4-BE49-F238E27FC236}">
                <a16:creationId xmlns:a16="http://schemas.microsoft.com/office/drawing/2014/main" id="{AA8B5C02-AEB0-4768-B085-70B281CA9AE5}"/>
              </a:ext>
            </a:extLst>
          </p:cNvPr>
          <p:cNvSpPr txBox="1"/>
          <p:nvPr/>
        </p:nvSpPr>
        <p:spPr>
          <a:xfrm>
            <a:off x="1154943" y="6063962"/>
            <a:ext cx="9882113" cy="584775"/>
          </a:xfrm>
          <a:prstGeom prst="rect">
            <a:avLst/>
          </a:prstGeom>
          <a:noFill/>
        </p:spPr>
        <p:txBody>
          <a:bodyPr wrap="square" rtlCol="0">
            <a:spAutoFit/>
          </a:bodyPr>
          <a:lstStyle/>
          <a:p>
            <a:pPr algn="r"/>
            <a:r>
              <a:rPr lang="en-US" altLang="zh-HK" sz="1600" i="1" dirty="0"/>
              <a:t>* </a:t>
            </a:r>
            <a:r>
              <a:rPr lang="zh-HK" altLang="en-US" sz="1600" i="1" dirty="0"/>
              <a:t> 鮑渤，</a:t>
            </a:r>
            <a:r>
              <a:rPr lang="en-US" altLang="zh-HK" sz="1600" i="1" dirty="0"/>
              <a:t>《</a:t>
            </a:r>
            <a:r>
              <a:rPr lang="zh-HK" altLang="en-US" sz="1600" i="1" dirty="0"/>
              <a:t>從警戒線逼近動亂線的香港堅尼系數</a:t>
            </a:r>
            <a:r>
              <a:rPr lang="en-US" altLang="zh-HK" sz="1600" i="1" dirty="0"/>
              <a:t>》</a:t>
            </a:r>
            <a:r>
              <a:rPr lang="zh-HK" altLang="en-US" sz="1600" i="1" dirty="0"/>
              <a:t>，思考香港網頁，</a:t>
            </a:r>
            <a:r>
              <a:rPr lang="en-US" altLang="zh-HK" sz="1600" i="1" dirty="0"/>
              <a:t>2018</a:t>
            </a:r>
            <a:r>
              <a:rPr lang="zh-HK" altLang="en-US" sz="1600" i="1" dirty="0"/>
              <a:t>年</a:t>
            </a:r>
            <a:r>
              <a:rPr lang="en-US" altLang="zh-HK" sz="1600" i="1" dirty="0"/>
              <a:t>11</a:t>
            </a:r>
            <a:r>
              <a:rPr lang="zh-HK" altLang="en-US" sz="1600" i="1" dirty="0"/>
              <a:t>月</a:t>
            </a:r>
            <a:r>
              <a:rPr lang="en-US" altLang="zh-HK" sz="1600" i="1" dirty="0"/>
              <a:t>21</a:t>
            </a:r>
            <a:r>
              <a:rPr lang="zh-HK" altLang="en-US" sz="1600" i="1" dirty="0"/>
              <a:t>日，</a:t>
            </a:r>
            <a:r>
              <a:rPr lang="en-US" altLang="zh-HK" sz="1600" i="1" dirty="0">
                <a:solidFill>
                  <a:srgbClr val="0000FF"/>
                </a:solidFill>
                <a:hlinkClick r:id="rId2">
                  <a:extLst>
                    <a:ext uri="{A12FA001-AC4F-418D-AE19-62706E023703}">
                      <ahyp:hlinkClr xmlns:ahyp="http://schemas.microsoft.com/office/drawing/2018/hyperlinkcolor" val="tx"/>
                    </a:ext>
                  </a:extLst>
                </a:hlinkClick>
              </a:rPr>
              <a:t>https://www.thinkhk.com/article/2018-11/21/31177.html</a:t>
            </a:r>
            <a:r>
              <a:rPr lang="en-US" altLang="zh-HK" sz="1600" i="1" dirty="0">
                <a:solidFill>
                  <a:srgbClr val="0000FF"/>
                </a:solidFill>
              </a:rPr>
              <a:t>   </a:t>
            </a:r>
            <a:endParaRPr lang="zh-HK" altLang="en-US" sz="1600" i="1" dirty="0">
              <a:solidFill>
                <a:srgbClr val="0000FF"/>
              </a:solidFill>
            </a:endParaRPr>
          </a:p>
        </p:txBody>
      </p:sp>
    </p:spTree>
    <p:extLst>
      <p:ext uri="{BB962C8B-B14F-4D97-AF65-F5344CB8AC3E}">
        <p14:creationId xmlns:p14="http://schemas.microsoft.com/office/powerpoint/2010/main" val="17974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342181" y="67679"/>
            <a:ext cx="11507637" cy="1018321"/>
          </a:xfrm>
          <a:solidFill>
            <a:schemeClr val="accent6">
              <a:lumMod val="60000"/>
              <a:lumOff val="40000"/>
            </a:schemeClr>
          </a:solidFill>
        </p:spPr>
        <p:txBody>
          <a:bodyPr>
            <a:normAutofit/>
          </a:bodyPr>
          <a:lstStyle/>
          <a:p>
            <a:r>
              <a:rPr lang="en-US" altLang="zh-TW" sz="3200" dirty="0">
                <a:latin typeface="Times New Roman" panose="02020603050405020304" pitchFamily="18" charset="0"/>
                <a:ea typeface="DFKai-SB" panose="03000509000000000000"/>
                <a:cs typeface="Times New Roman" panose="02020603050405020304" pitchFamily="18" charset="0"/>
              </a:rPr>
              <a:t>2.2.1 </a:t>
            </a:r>
            <a:r>
              <a:rPr lang="zh-TW" altLang="en-US" sz="3200" dirty="0">
                <a:latin typeface="Times New Roman" panose="02020603050405020304" pitchFamily="18" charset="0"/>
                <a:ea typeface="DFKai-SB" panose="03000509000000000000"/>
                <a:cs typeface="Times New Roman" panose="02020603050405020304" pitchFamily="18" charset="0"/>
              </a:rPr>
              <a:t>意見一：</a:t>
            </a:r>
            <a:r>
              <a:rPr lang="en-US" altLang="zh-TW" sz="3200" dirty="0">
                <a:latin typeface="Times New Roman" panose="02020603050405020304" pitchFamily="18" charset="0"/>
                <a:ea typeface="DFKai-SB" panose="03000509000000000000"/>
                <a:cs typeface="Times New Roman" panose="02020603050405020304" pitchFamily="18" charset="0"/>
              </a:rPr>
              <a:t>《</a:t>
            </a:r>
            <a:r>
              <a:rPr lang="zh-TW" altLang="en-US" sz="3200" dirty="0">
                <a:latin typeface="Times New Roman" panose="02020603050405020304" pitchFamily="18" charset="0"/>
                <a:ea typeface="DFKai-SB" panose="03000509000000000000"/>
                <a:cs typeface="Times New Roman" panose="02020603050405020304" pitchFamily="18" charset="0"/>
              </a:rPr>
              <a:t>基本法</a:t>
            </a:r>
            <a:r>
              <a:rPr lang="en-US" altLang="zh-TW" sz="3200" dirty="0">
                <a:latin typeface="Times New Roman" panose="02020603050405020304" pitchFamily="18" charset="0"/>
                <a:ea typeface="DFKai-SB" panose="03000509000000000000"/>
                <a:cs typeface="Times New Roman" panose="02020603050405020304" pitchFamily="18" charset="0"/>
              </a:rPr>
              <a:t>》</a:t>
            </a:r>
            <a:r>
              <a:rPr lang="zh-TW" altLang="en-US" sz="3200" dirty="0">
                <a:latin typeface="Times New Roman" panose="02020603050405020304" pitchFamily="18" charset="0"/>
                <a:ea typeface="DFKai-SB" panose="03000509000000000000"/>
                <a:cs typeface="Times New Roman" panose="02020603050405020304" pitchFamily="18" charset="0"/>
              </a:rPr>
              <a:t>不容許香港在稅收制度進行大改革</a:t>
            </a:r>
            <a:endParaRPr lang="zh-HK" altLang="en-US" sz="3200" dirty="0">
              <a:latin typeface="Times New Roman" panose="02020603050405020304" pitchFamily="18" charset="0"/>
              <a:ea typeface="DFKai-SB" panose="0300050900000000000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4187973067"/>
              </p:ext>
            </p:extLst>
          </p:nvPr>
        </p:nvGraphicFramePr>
        <p:xfrm>
          <a:off x="687471" y="2039816"/>
          <a:ext cx="10817055" cy="4592422"/>
        </p:xfrm>
        <a:graphic>
          <a:graphicData uri="http://schemas.openxmlformats.org/drawingml/2006/table">
            <a:tbl>
              <a:tblPr firstRow="1" firstCol="1" bandRow="1"/>
              <a:tblGrid>
                <a:gridCol w="10817055">
                  <a:extLst>
                    <a:ext uri="{9D8B030D-6E8A-4147-A177-3AD203B41FA5}">
                      <a16:colId xmlns:a16="http://schemas.microsoft.com/office/drawing/2014/main" val="3280628668"/>
                    </a:ext>
                  </a:extLst>
                </a:gridCol>
              </a:tblGrid>
              <a:tr h="4592422">
                <a:tc>
                  <a:txBody>
                    <a:bodyPr/>
                    <a:lstStyle/>
                    <a:p>
                      <a:pPr algn="ctr">
                        <a:lnSpc>
                          <a:spcPct val="110000"/>
                        </a:lnSpc>
                      </a:pPr>
                      <a:r>
                        <a:rPr lang="zh-TW" altLang="zh-HK" sz="2400" b="1" u="sng"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HK" sz="2400" b="1" u="sng"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HK" sz="2400" b="1" u="sng" kern="100" dirty="0">
                          <a:effectLst/>
                          <a:latin typeface="Times New Roman" panose="02020603050405020304" pitchFamily="18" charset="0"/>
                          <a:ea typeface="標楷體" panose="03000509000000000000" pitchFamily="65" charset="-120"/>
                          <a:cs typeface="Times New Roman" panose="02020603050405020304" pitchFamily="18" charset="0"/>
                        </a:rPr>
                        <a:t>個市民</a:t>
                      </a:r>
                      <a:r>
                        <a:rPr lang="en-US" altLang="zh-HK" sz="2400" b="1" u="sng"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HK" sz="2400" b="1" u="sng" kern="100" dirty="0">
                          <a:effectLst/>
                          <a:latin typeface="Calibri" panose="020F0502020204030204" pitchFamily="34" charset="0"/>
                          <a:ea typeface="標楷體" panose="03000509000000000000" pitchFamily="65" charset="-120"/>
                          <a:cs typeface="Times New Roman" panose="02020603050405020304" pitchFamily="18" charset="0"/>
                        </a:rPr>
                        <a:t>個貧窮是香港的宿命》</a:t>
                      </a:r>
                      <a:endParaRPr lang="zh-TW" altLang="zh-HK" sz="2400" kern="100" dirty="0">
                        <a:effectLst/>
                        <a:latin typeface="Calibri" panose="020F0502020204030204" pitchFamily="34" charset="0"/>
                        <a:ea typeface="+mn-ea"/>
                        <a:cs typeface="Times New Roman" panose="02020603050405020304" pitchFamily="18" charset="0"/>
                      </a:endParaRPr>
                    </a:p>
                    <a:p>
                      <a:pPr algn="r">
                        <a:lnSpc>
                          <a:spcPct val="110000"/>
                        </a:lnSpc>
                        <a:spcAft>
                          <a:spcPts val="300"/>
                        </a:spcAft>
                      </a:pPr>
                      <a:r>
                        <a:rPr lang="zh-TW" altLang="zh-HK" sz="2400" i="1" kern="100" dirty="0">
                          <a:effectLst/>
                          <a:latin typeface="Times New Roman" panose="02020603050405020304" pitchFamily="18" charset="0"/>
                          <a:ea typeface="標楷體" panose="03000509000000000000" pitchFamily="65" charset="-120"/>
                          <a:cs typeface="Times New Roman" panose="02020603050405020304" pitchFamily="18" charset="0"/>
                        </a:rPr>
                        <a:t>周永新教授（香港大學社會工作及社會行政學系榮休教授）</a:t>
                      </a:r>
                      <a:endParaRPr lang="zh-TW" altLang="zh-HK" sz="2400" i="1" kern="100" dirty="0">
                        <a:effectLst/>
                        <a:latin typeface="Calibri" panose="020F0502020204030204" pitchFamily="34" charset="0"/>
                        <a:ea typeface="+mn-ea"/>
                        <a:cs typeface="Times New Roman" panose="02020603050405020304" pitchFamily="18" charset="0"/>
                      </a:endParaRPr>
                    </a:p>
                    <a:p>
                      <a:pPr indent="304800">
                        <a:lnSpc>
                          <a:spcPct val="110000"/>
                        </a:lnSpc>
                      </a:pP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香港嚴峻的貧窮問題可有解決方案？方案是有的：就是改變香港現行收入的分佈，使嚴重不均的情况得到改善；但這樣做，香港的稅收制度便得進行根本性的改變，也就是一般說</a:t>
                      </a:r>
                      <a:r>
                        <a:rPr lang="zh-TW" altLang="zh-HK" sz="2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的「收入再分配」，但這樣難免動搖香港原有的資本主義制度——這卻是《基本法》不容許</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的！可以這樣說：香港原有的資本主義制度一天不變，香港收入分佈不均的情况將持續下去，而香港</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個市民中有</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個貧窮的宿命，看來也不會改變。</a:t>
                      </a:r>
                      <a:endParaRPr lang="zh-TW" altLang="zh-HK" sz="2400" kern="100" dirty="0">
                        <a:effectLst/>
                        <a:latin typeface="Calibri" panose="020F0502020204030204" pitchFamily="34" charset="0"/>
                        <a:ea typeface="+mn-ea"/>
                        <a:cs typeface="Times New Roman" panose="02020603050405020304" pitchFamily="18" charset="0"/>
                      </a:endParaRPr>
                    </a:p>
                    <a:p>
                      <a:pPr indent="127000" algn="r"/>
                      <a:r>
                        <a:rPr lang="zh-TW"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資料來源：明報新聞網，</a:t>
                      </a:r>
                      <a:r>
                        <a:rPr lang="en-US"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22</a:t>
                      </a:r>
                      <a:r>
                        <a:rPr lang="zh-TW"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altLang="zh-HK" sz="2000" i="1" kern="100" dirty="0">
                        <a:effectLst/>
                        <a:latin typeface="Calibri" panose="020F0502020204030204" pitchFamily="34" charset="0"/>
                        <a:ea typeface="+mn-ea"/>
                        <a:cs typeface="Times New Roman" panose="02020603050405020304" pitchFamily="18" charset="0"/>
                      </a:endParaRPr>
                    </a:p>
                    <a:p>
                      <a:r>
                        <a:rPr lang="en-US" altLang="zh-HK" sz="2000" i="1" u="sng"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https://news.mingpao.com/ins/%E6%96%87%E6%91%98/article/20210122/s00022/1611238893480/</a:t>
                      </a:r>
                      <a:r>
                        <a:rPr lang="en-US" altLang="zh-HK" sz="2000" i="1" u="sng"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i="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00069966"/>
                  </a:ext>
                </a:extLst>
              </a:tr>
            </a:tbl>
          </a:graphicData>
        </a:graphic>
      </p:graphicFrame>
      <p:sp>
        <p:nvSpPr>
          <p:cNvPr id="3" name="文字方塊 2">
            <a:extLst>
              <a:ext uri="{FF2B5EF4-FFF2-40B4-BE49-F238E27FC236}">
                <a16:creationId xmlns:a16="http://schemas.microsoft.com/office/drawing/2014/main" id="{7593FC67-93B1-4742-ABF6-8D55DDC9A121}"/>
              </a:ext>
            </a:extLst>
          </p:cNvPr>
          <p:cNvSpPr txBox="1"/>
          <p:nvPr/>
        </p:nvSpPr>
        <p:spPr>
          <a:xfrm>
            <a:off x="2217234" y="1113167"/>
            <a:ext cx="9368286" cy="87652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有學者認為</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不容許香港改變原有的資本主義制度，所以，香港在稅收制度難以進行大改革。</a:t>
            </a:r>
            <a:endParaRPr kumimoji="0" lang="zh-HK"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pic>
        <p:nvPicPr>
          <p:cNvPr id="9" name="Picture 4" descr="資料3_logo">
            <a:extLst>
              <a:ext uri="{FF2B5EF4-FFF2-40B4-BE49-F238E27FC236}">
                <a16:creationId xmlns:a16="http://schemas.microsoft.com/office/drawing/2014/main" id="{8E2EA28C-F971-4BBB-9EE9-BD7EF6644E4E}"/>
              </a:ext>
            </a:extLst>
          </p:cNvPr>
          <p:cNvPicPr>
            <a:picLocks noChangeAspect="1"/>
          </p:cNvPicPr>
          <p:nvPr/>
        </p:nvPicPr>
        <p:blipFill>
          <a:blip r:embed="rId3"/>
          <a:stretch>
            <a:fillRect/>
          </a:stretch>
        </p:blipFill>
        <p:spPr>
          <a:xfrm>
            <a:off x="0" y="914866"/>
            <a:ext cx="2217234" cy="1350711"/>
          </a:xfrm>
          <a:prstGeom prst="rect">
            <a:avLst/>
          </a:prstGeom>
          <a:noFill/>
          <a:ln>
            <a:noFill/>
          </a:ln>
        </p:spPr>
      </p:pic>
    </p:spTree>
    <p:extLst>
      <p:ext uri="{BB962C8B-B14F-4D97-AF65-F5344CB8AC3E}">
        <p14:creationId xmlns:p14="http://schemas.microsoft.com/office/powerpoint/2010/main" val="1170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975847"/>
            <a:ext cx="10515600" cy="5882153"/>
          </a:xfrm>
        </p:spPr>
        <p:txBody>
          <a:bodyPr vert="horz">
            <a:normAutofit fontScale="92500"/>
          </a:bodyPr>
          <a:lstStyle/>
          <a:p>
            <a:pPr lvl="0">
              <a:lnSpc>
                <a:spcPct val="110000"/>
              </a:lnSpc>
              <a:spcBef>
                <a:spcPts val="0"/>
              </a:spcBef>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據你所知，上文所說的「收入再分配」怎樣可以解決香港的貧窮問題？</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《基本法》第</a:t>
            </a:r>
            <a:r>
              <a:rPr lang="en-US" altLang="zh-HK" dirty="0">
                <a:latin typeface="Times New Roman" panose="02020603050405020304" pitchFamily="18" charset="0"/>
                <a:ea typeface="標楷體" panose="03000509000000000000" pitchFamily="65" charset="-120"/>
              </a:rPr>
              <a:t>145</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條既已容許「香港特別行政區政府在原有社會福利制度的基礎上，根據經濟條件和社會需要，自行制定其發展、改進的政策」，為什麼假若香港政府進行「收入再分配」的政策，有可能會受到《基本法》第</a:t>
            </a:r>
            <a:r>
              <a:rPr lang="en-US" altLang="zh-HK" dirty="0">
                <a:latin typeface="Times New Roman" panose="02020603050405020304" pitchFamily="18" charset="0"/>
                <a:ea typeface="標楷體" panose="03000509000000000000" pitchFamily="65" charset="-120"/>
              </a:rPr>
              <a:t>107</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HK" dirty="0">
                <a:latin typeface="Times New Roman" panose="02020603050405020304" pitchFamily="18" charset="0"/>
                <a:ea typeface="標楷體" panose="03000509000000000000" pitchFamily="65" charset="-120"/>
              </a:rPr>
              <a:t>108</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條的條文規管？</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sz="3200" kern="100" dirty="0">
                <a:solidFill>
                  <a:srgbClr val="FF0000"/>
                </a:solidFill>
                <a:latin typeface="Times New Roman" panose="02020603050405020304" pitchFamily="18" charset="0"/>
                <a:ea typeface="標楷體" panose="03000509000000000000" pitchFamily="65" charset="-120"/>
              </a:rPr>
              <a:t>  </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據上文，若香港政府藉大幅加稅來大量增加開支，一方面廣建公屋及居屋，另一方面積極投資高端製造業及「國有級」企業，以解決香港的住屋與就業問題，這樣會不會被視為動搖香港原有的資本主義制度？</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2A963B1B-3E43-41BF-952F-ED7E48D6941A}"/>
              </a:ext>
            </a:extLst>
          </p:cNvPr>
          <p:cNvSpPr txBox="1"/>
          <p:nvPr/>
        </p:nvSpPr>
        <p:spPr>
          <a:xfrm>
            <a:off x="313426" y="320092"/>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055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342181" y="314388"/>
            <a:ext cx="11507637" cy="1018321"/>
          </a:xfrm>
          <a:solidFill>
            <a:schemeClr val="accent6">
              <a:lumMod val="60000"/>
              <a:lumOff val="40000"/>
            </a:schemeClr>
          </a:solidFill>
        </p:spPr>
        <p:txBody>
          <a:bodyPr>
            <a:normAutofit/>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2.2.2 </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意見二：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容許香港在稅收制度進行改革？</a:t>
            </a:r>
            <a:endParaRPr lang="zh-HK"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2396080087"/>
              </p:ext>
            </p:extLst>
          </p:nvPr>
        </p:nvGraphicFramePr>
        <p:xfrm>
          <a:off x="430307" y="2772089"/>
          <a:ext cx="11419512" cy="3367203"/>
        </p:xfrm>
        <a:graphic>
          <a:graphicData uri="http://schemas.openxmlformats.org/drawingml/2006/table">
            <a:tbl>
              <a:tblPr firstRow="1" firstCol="1" bandRow="1"/>
              <a:tblGrid>
                <a:gridCol w="11419512">
                  <a:extLst>
                    <a:ext uri="{9D8B030D-6E8A-4147-A177-3AD203B41FA5}">
                      <a16:colId xmlns:a16="http://schemas.microsoft.com/office/drawing/2014/main" val="3280628668"/>
                    </a:ext>
                  </a:extLst>
                </a:gridCol>
              </a:tblGrid>
              <a:tr h="3367203">
                <a:tc>
                  <a:txBody>
                    <a:bodyPr/>
                    <a:lstStyle/>
                    <a:p>
                      <a:pPr indent="304800" algn="ctr">
                        <a:spcAft>
                          <a:spcPts val="1200"/>
                        </a:spcAft>
                      </a:pPr>
                      <a:r>
                        <a:rPr lang="zh-TW" altLang="zh-HK" sz="3200" b="1" u="sng" kern="100" dirty="0">
                          <a:effectLst/>
                          <a:latin typeface="Times New Roman" panose="02020603050405020304" pitchFamily="18" charset="0"/>
                          <a:ea typeface="標楷體" panose="03000509000000000000" pitchFamily="65" charset="-120"/>
                          <a:cs typeface="Times New Roman" panose="02020603050405020304" pitchFamily="18" charset="0"/>
                        </a:rPr>
                        <a:t>《香港公共財政管理》</a:t>
                      </a:r>
                      <a:endParaRPr lang="zh-TW" altLang="zh-HK" sz="3200" b="1" kern="100" dirty="0">
                        <a:effectLst/>
                        <a:latin typeface="Calibri" panose="020F0502020204030204" pitchFamily="34" charset="0"/>
                        <a:ea typeface="+mn-ea"/>
                        <a:cs typeface="Times New Roman" panose="02020603050405020304" pitchFamily="18" charset="0"/>
                      </a:endParaRPr>
                    </a:p>
                    <a:p>
                      <a:pPr>
                        <a:lnSpc>
                          <a:spcPct val="110000"/>
                        </a:lnSpc>
                      </a:pPr>
                      <a:r>
                        <a:rPr lang="en-US" altLang="zh-TW" sz="29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9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《基本法》第</a:t>
                      </a:r>
                      <a:r>
                        <a:rPr lang="en-US" altLang="zh-HK" sz="2900" dirty="0">
                          <a:solidFill>
                            <a:schemeClr val="tx1"/>
                          </a:solidFill>
                          <a:effectLst/>
                          <a:latin typeface="Times New Roman" panose="02020603050405020304" pitchFamily="18" charset="0"/>
                          <a:ea typeface="標楷體" panose="03000509000000000000" pitchFamily="65" charset="-120"/>
                        </a:rPr>
                        <a:t>107</a:t>
                      </a:r>
                      <a:r>
                        <a:rPr lang="zh-TW" altLang="zh-HK" sz="29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條</a:t>
                      </a:r>
                      <a:r>
                        <a:rPr lang="zh-TW" altLang="zh-HK" sz="2900" dirty="0">
                          <a:effectLst/>
                          <a:latin typeface="Times New Roman" panose="02020603050405020304" pitchFamily="18" charset="0"/>
                          <a:ea typeface="標楷體" panose="03000509000000000000" pitchFamily="65" charset="-120"/>
                          <a:cs typeface="Times New Roman" panose="02020603050405020304" pitchFamily="18" charset="0"/>
                        </a:rPr>
                        <a:t>屬概念性質而不是具體規定，例如以量入為出為「原則」、「力求」收支平衡和「避免」赤字。當然，審慎管理香港的公共財政是必要的。但</a:t>
                      </a:r>
                      <a:r>
                        <a:rPr lang="zh-TW" altLang="zh-HK" sz="29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遵守「原則」不等於墨守成規</a:t>
                      </a:r>
                      <a:r>
                        <a:rPr lang="zh-TW" altLang="zh-HK" sz="2900" dirty="0">
                          <a:effectLst/>
                          <a:latin typeface="Times New Roman" panose="02020603050405020304" pitchFamily="18" charset="0"/>
                          <a:ea typeface="標楷體" panose="03000509000000000000" pitchFamily="65" charset="-120"/>
                          <a:cs typeface="Times New Roman" panose="02020603050405020304" pitchFamily="18" charset="0"/>
                        </a:rPr>
                        <a:t>；「力求」不排除力有不逮；「避免」亦不代表不能發生。《基本法》第</a:t>
                      </a:r>
                      <a:r>
                        <a:rPr lang="en-US" altLang="zh-HK" sz="2900" dirty="0">
                          <a:effectLst/>
                          <a:latin typeface="Times New Roman" panose="02020603050405020304" pitchFamily="18" charset="0"/>
                          <a:ea typeface="標楷體" panose="03000509000000000000" pitchFamily="65" charset="-120"/>
                        </a:rPr>
                        <a:t>107</a:t>
                      </a:r>
                      <a:r>
                        <a:rPr lang="zh-TW" altLang="zh-HK" sz="2900" dirty="0">
                          <a:effectLst/>
                          <a:latin typeface="Times New Roman" panose="02020603050405020304" pitchFamily="18" charset="0"/>
                          <a:ea typeface="標楷體" panose="03000509000000000000" pitchFamily="65" charset="-120"/>
                          <a:cs typeface="Times New Roman" panose="02020603050405020304" pitchFamily="18" charset="0"/>
                        </a:rPr>
                        <a:t>條並沒有禁止逆周期的財</a:t>
                      </a:r>
                      <a:r>
                        <a:rPr lang="zh-TW"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政赤字，特別是能與同周期內的財政盈餘相抵消；</a:t>
                      </a:r>
                      <a:endParaRPr lang="zh-TW" altLang="en-US" sz="2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00069966"/>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7593FC67-93B1-4742-ABF6-8D55DDC9A121}"/>
              </a:ext>
            </a:extLst>
          </p:cNvPr>
          <p:cNvSpPr txBox="1"/>
          <p:nvPr/>
        </p:nvSpPr>
        <p:spPr>
          <a:xfrm>
            <a:off x="2297853" y="1637500"/>
            <a:ext cx="9368286" cy="87652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是否完全不容許香港進行稅收制度改革？曾長期擔任香港金融管理局總裁，現任行政會議成員的任志剛卻有不同見解：</a:t>
            </a:r>
            <a:endParaRPr kumimoji="0" lang="zh-HK"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pic>
        <p:nvPicPr>
          <p:cNvPr id="8" name="Picture 10" descr="資料4_logo">
            <a:extLst>
              <a:ext uri="{FF2B5EF4-FFF2-40B4-BE49-F238E27FC236}">
                <a16:creationId xmlns:a16="http://schemas.microsoft.com/office/drawing/2014/main" id="{1445D73E-56DD-42B5-A6BA-B184564EE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6" y="1393928"/>
            <a:ext cx="2160866" cy="1316942"/>
          </a:xfrm>
          <a:prstGeom prst="rect">
            <a:avLst/>
          </a:prstGeom>
          <a:noFill/>
          <a:ln>
            <a:noFill/>
          </a:ln>
        </p:spPr>
      </p:pic>
    </p:spTree>
    <p:extLst>
      <p:ext uri="{BB962C8B-B14F-4D97-AF65-F5344CB8AC3E}">
        <p14:creationId xmlns:p14="http://schemas.microsoft.com/office/powerpoint/2010/main" val="38185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478836949"/>
              </p:ext>
            </p:extLst>
          </p:nvPr>
        </p:nvGraphicFramePr>
        <p:xfrm>
          <a:off x="347932" y="1030941"/>
          <a:ext cx="11496135" cy="5271516"/>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5172392">
                <a:tc>
                  <a:txBody>
                    <a:bodyPr/>
                    <a:lstStyle/>
                    <a:p>
                      <a:pPr marL="0" indent="0">
                        <a:lnSpc>
                          <a:spcPct val="110000"/>
                        </a:lnSpc>
                      </a:pPr>
                      <a:r>
                        <a:rPr lang="zh-TW"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此外亦</a:t>
                      </a:r>
                      <a:r>
                        <a:rPr lang="zh-TW" altLang="zh-HK" sz="29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沒有禁止特區政府適時處理香港經濟結構問題</a:t>
                      </a:r>
                      <a:r>
                        <a:rPr lang="zh-TW"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，例如要暫用赤字預算去積極投資香港未來，提高生產力，將經濟增長和政府收入帶上新台階，以便在人口老化增加財政負擔時，仍能達至未來財政收支平衡。</a:t>
                      </a:r>
                      <a:endParaRPr lang="zh-TW" altLang="zh-HK" sz="2900" kern="100" dirty="0">
                        <a:effectLst/>
                        <a:latin typeface="Calibri" panose="020F0502020204030204" pitchFamily="34" charset="0"/>
                        <a:ea typeface="+mn-ea"/>
                        <a:cs typeface="Times New Roman" panose="02020603050405020304" pitchFamily="18" charset="0"/>
                      </a:endParaRPr>
                    </a:p>
                    <a:p>
                      <a:pPr indent="304800">
                        <a:lnSpc>
                          <a:spcPct val="110000"/>
                        </a:lnSpc>
                      </a:pPr>
                      <a:r>
                        <a:rPr lang="en-US" altLang="zh-TW" sz="29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《基本法》第</a:t>
                      </a:r>
                      <a:r>
                        <a:rPr lang="en-US"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條的「財政預算……與本地生產總值的增長率相適應」條文</a:t>
                      </a:r>
                      <a:r>
                        <a:rPr lang="zh-TW" altLang="zh-HK" sz="29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使用「相適應」而非「同步」，當中充滿智慧</a:t>
                      </a:r>
                      <a:r>
                        <a:rPr lang="zh-TW" altLang="zh-HK" sz="2900" kern="100" dirty="0">
                          <a:effectLst/>
                          <a:latin typeface="Times New Roman" panose="02020603050405020304" pitchFamily="18" charset="0"/>
                          <a:ea typeface="標楷體" panose="03000509000000000000" pitchFamily="65" charset="-120"/>
                          <a:cs typeface="Times New Roman" panose="02020603050405020304" pitchFamily="18" charset="0"/>
                        </a:rPr>
                        <a:t>，反映出在這些文字思考時已兼顧到要運用財政政策作出宏觀經濟管理。……換句話說，當經濟增長速度太慢，便需要增加政府開支、減稅和作出赤字預算；而當經濟增長速度太快，便可以用相反的財政政策。</a:t>
                      </a:r>
                      <a:endParaRPr lang="en-US" altLang="zh-TW" sz="29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304800">
                        <a:lnSpc>
                          <a:spcPct val="110000"/>
                        </a:lnSpc>
                      </a:pPr>
                      <a:endParaRPr lang="zh-TW" altLang="zh-HK" sz="2800" kern="100" dirty="0">
                        <a:effectLst/>
                        <a:latin typeface="Calibri" panose="020F0502020204030204" pitchFamily="34" charset="0"/>
                        <a:ea typeface="+mn-ea"/>
                        <a:cs typeface="Times New Roman" panose="02020603050405020304" pitchFamily="18" charset="0"/>
                      </a:endParaRPr>
                    </a:p>
                    <a:p>
                      <a:pPr indent="254000" algn="r"/>
                      <a:r>
                        <a:rPr lang="zh-TW"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資料來源：任志剛個人網誌，</a:t>
                      </a:r>
                      <a:r>
                        <a:rPr lang="en-US"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HK" sz="2800" i="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altLang="en-US" sz="3200" i="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10319322"/>
                  </a:ext>
                </a:extLst>
              </a:tr>
            </a:tbl>
          </a:graphicData>
        </a:graphic>
      </p:graphicFrame>
      <p:sp>
        <p:nvSpPr>
          <p:cNvPr id="16" name="文字方塊 15">
            <a:extLst>
              <a:ext uri="{FF2B5EF4-FFF2-40B4-BE49-F238E27FC236}">
                <a16:creationId xmlns:a16="http://schemas.microsoft.com/office/drawing/2014/main" id="{C38E5852-1E3A-4707-96A3-2805F136F2CC}"/>
              </a:ext>
            </a:extLst>
          </p:cNvPr>
          <p:cNvSpPr txBox="1"/>
          <p:nvPr/>
        </p:nvSpPr>
        <p:spPr>
          <a:xfrm>
            <a:off x="347932" y="150426"/>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3209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975848"/>
            <a:ext cx="10515600" cy="5562060"/>
          </a:xfrm>
        </p:spPr>
        <p:txBody>
          <a:bodyPr vert="horz">
            <a:normAutofit/>
          </a:bodyPr>
          <a:lstStyle/>
          <a:p>
            <a:pPr lvl="0">
              <a:lnSpc>
                <a:spcPct val="110000"/>
              </a:lnSpc>
              <a:spcBef>
                <a:spcPts val="0"/>
              </a:spcBef>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據上文作者的討論，港府是否可以使用公帑投資高端製造業（包括電子、製藥、航空航天工程），以提高生產力和促進經濟增長，即使這會出現財政赤字預算？為什麼？</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nSpc>
                <a:spcPct val="110000"/>
              </a:lnSpc>
            </a:pPr>
            <a:r>
              <a:rPr lang="zh-TW" altLang="zh-HK" dirty="0">
                <a:solidFill>
                  <a:srgbClr val="000000"/>
                </a:solidFill>
                <a:ea typeface="標楷體" panose="03000509000000000000" pitchFamily="65" charset="-120"/>
                <a:cs typeface="標楷體" panose="03000509000000000000" pitchFamily="65" charset="-120"/>
              </a:rPr>
              <a:t>《基本法》第</a:t>
            </a:r>
            <a:r>
              <a:rPr lang="en-US" altLang="zh-HK" dirty="0">
                <a:solidFill>
                  <a:srgbClr val="000000"/>
                </a:solidFill>
                <a:latin typeface="Times New Roman" panose="02020603050405020304" pitchFamily="18" charset="0"/>
                <a:ea typeface="標楷體" panose="03000509000000000000" pitchFamily="65" charset="-120"/>
              </a:rPr>
              <a:t>108</a:t>
            </a:r>
            <a:r>
              <a:rPr lang="zh-TW" altLang="zh-HK"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zh-HK" dirty="0">
                <a:solidFill>
                  <a:srgbClr val="000000"/>
                </a:solidFill>
                <a:ea typeface="標楷體" panose="03000509000000000000" pitchFamily="65" charset="-120"/>
                <a:cs typeface="標楷體" panose="03000509000000000000" pitchFamily="65" charset="-120"/>
              </a:rPr>
              <a:t>的條文有哪個詞彙容許特區政府在制定和管理香港的稅收政策時有一定的彈性空間</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lvl="0">
              <a:lnSpc>
                <a:spcPct val="110000"/>
              </a:lnSpc>
            </a:pPr>
            <a:r>
              <a:rPr lang="zh-TW" altLang="zh-HK" dirty="0">
                <a:solidFill>
                  <a:srgbClr val="000000"/>
                </a:solidFill>
                <a:ea typeface="標楷體" panose="03000509000000000000" pitchFamily="65" charset="-120"/>
                <a:cs typeface="標楷體" panose="03000509000000000000" pitchFamily="65" charset="-120"/>
              </a:rPr>
              <a:t>上文作者主張不應視《基本法》第</a:t>
            </a:r>
            <a:r>
              <a:rPr lang="en-US" altLang="zh-HK" dirty="0">
                <a:solidFill>
                  <a:srgbClr val="000000"/>
                </a:solidFill>
                <a:latin typeface="Times New Roman" panose="02020603050405020304" pitchFamily="18" charset="0"/>
                <a:ea typeface="標楷體" panose="03000509000000000000" pitchFamily="65" charset="-120"/>
              </a:rPr>
              <a:t>107</a:t>
            </a:r>
            <a:r>
              <a:rPr lang="zh-TW" altLang="zh-HK" dirty="0">
                <a:solidFill>
                  <a:srgbClr val="000000"/>
                </a:solidFill>
                <a:ea typeface="標楷體" panose="03000509000000000000" pitchFamily="65" charset="-120"/>
                <a:cs typeface="標楷體" panose="03000509000000000000" pitchFamily="65" charset="-120"/>
              </a:rPr>
              <a:t>條為具體規定，目的是什麼？會否影響香港原來的資本主義制度</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2A963B1B-3E43-41BF-952F-ED7E48D6941A}"/>
              </a:ext>
            </a:extLst>
          </p:cNvPr>
          <p:cNvSpPr txBox="1"/>
          <p:nvPr/>
        </p:nvSpPr>
        <p:spPr>
          <a:xfrm>
            <a:off x="313426" y="320092"/>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315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2280849"/>
            <a:ext cx="10515600" cy="3360827"/>
          </a:xfrm>
        </p:spPr>
        <p:txBody>
          <a:bodyPr vert="horz">
            <a:normAutofit lnSpcReduction="10000"/>
          </a:bodyPr>
          <a:lstStyle/>
          <a:p>
            <a:pPr marL="342900" lvl="0" indent="-342900">
              <a:lnSpc>
                <a:spcPct val="110000"/>
              </a:lnSpc>
              <a:spcBef>
                <a:spcPts val="300"/>
              </a:spcBef>
              <a:spcAft>
                <a:spcPts val="0"/>
              </a:spcAft>
              <a:buFont typeface="Wingdings" panose="05000000000000000000" pitchFamily="2" charset="2"/>
              <a:buChar char="§"/>
            </a:pPr>
            <a:r>
              <a:rPr lang="zh-TW" altLang="en-US" sz="3200" kern="0" dirty="0">
                <a:latin typeface="Calibri" panose="020F0502020204030204" pitchFamily="34" charset="0"/>
                <a:ea typeface="標楷體" panose="03000509000000000000" pitchFamily="65" charset="-120"/>
                <a:cs typeface="MS-PGothic"/>
              </a:rPr>
              <a:t>資料三和資料四，你認為哪個解釋比較合理？若寬鬆理解</a:t>
            </a:r>
            <a:r>
              <a:rPr lang="en-US" altLang="zh-TW" sz="3200" kern="0" dirty="0">
                <a:latin typeface="Calibri" panose="020F0502020204030204" pitchFamily="34" charset="0"/>
                <a:ea typeface="標楷體" panose="03000509000000000000" pitchFamily="65" charset="-120"/>
                <a:cs typeface="MS-PGothic"/>
              </a:rPr>
              <a:t>《</a:t>
            </a:r>
            <a:r>
              <a:rPr lang="zh-TW" altLang="en-US" sz="3200" kern="0" dirty="0">
                <a:latin typeface="Calibri" panose="020F0502020204030204" pitchFamily="34" charset="0"/>
                <a:ea typeface="標楷體" panose="03000509000000000000" pitchFamily="65" charset="-120"/>
                <a:cs typeface="MS-PGothic"/>
              </a:rPr>
              <a:t>基本法</a:t>
            </a:r>
            <a:r>
              <a:rPr lang="en-US" altLang="zh-TW" sz="3200" kern="0" dirty="0">
                <a:latin typeface="Calibri" panose="020F0502020204030204" pitchFamily="34" charset="0"/>
                <a:ea typeface="標楷體" panose="03000509000000000000" pitchFamily="65" charset="-120"/>
                <a:cs typeface="MS-PGothic"/>
              </a:rPr>
              <a:t>》</a:t>
            </a:r>
            <a:r>
              <a:rPr lang="zh-TW" altLang="en-US" sz="3200" kern="0" dirty="0">
                <a:latin typeface="Calibri" panose="020F0502020204030204" pitchFamily="34" charset="0"/>
                <a:ea typeface="標楷體" panose="03000509000000000000" pitchFamily="65" charset="-120"/>
                <a:cs typeface="MS-PGothic"/>
              </a:rPr>
              <a:t>第</a:t>
            </a:r>
            <a:r>
              <a:rPr lang="en-US" altLang="zh-TW" sz="3200" kern="0" dirty="0">
                <a:latin typeface="Calibri" panose="020F0502020204030204" pitchFamily="34" charset="0"/>
                <a:ea typeface="標楷體" panose="03000509000000000000" pitchFamily="65" charset="-120"/>
                <a:cs typeface="MS-PGothic"/>
              </a:rPr>
              <a:t>107</a:t>
            </a:r>
            <a:r>
              <a:rPr lang="zh-TW" altLang="en-US" sz="3200" kern="0" dirty="0">
                <a:latin typeface="Calibri" panose="020F0502020204030204" pitchFamily="34" charset="0"/>
                <a:ea typeface="標楷體" panose="03000509000000000000" pitchFamily="65" charset="-120"/>
                <a:cs typeface="MS-PGothic"/>
              </a:rPr>
              <a:t>和</a:t>
            </a:r>
            <a:r>
              <a:rPr lang="en-US" altLang="zh-TW" sz="3200" kern="0" dirty="0">
                <a:latin typeface="Calibri" panose="020F0502020204030204" pitchFamily="34" charset="0"/>
                <a:ea typeface="標楷體" panose="03000509000000000000" pitchFamily="65" charset="-120"/>
                <a:cs typeface="MS-PGothic"/>
              </a:rPr>
              <a:t>108</a:t>
            </a:r>
            <a:r>
              <a:rPr lang="zh-TW" altLang="en-US" sz="3200" kern="0" dirty="0">
                <a:latin typeface="Calibri" panose="020F0502020204030204" pitchFamily="34" charset="0"/>
                <a:ea typeface="標楷體" panose="03000509000000000000" pitchFamily="65" charset="-120"/>
                <a:cs typeface="MS-PGothic"/>
              </a:rPr>
              <a:t>條的條文，會否引起社會廣泛討論甚至司法覆核？那可怎麼辦</a:t>
            </a:r>
            <a:r>
              <a:rPr lang="zh-TW" altLang="zh-HK" sz="3200" kern="0" dirty="0">
                <a:latin typeface="Calibri" panose="020F0502020204030204" pitchFamily="34" charset="0"/>
                <a:ea typeface="標楷體" panose="03000509000000000000" pitchFamily="65" charset="-120"/>
                <a:cs typeface="MS-PGothic"/>
              </a:rPr>
              <a:t>？</a:t>
            </a:r>
            <a:endParaRPr lang="zh-TW" altLang="zh-HK" sz="3200" kern="100" dirty="0">
              <a:latin typeface="Calibri" panose="020F0502020204030204" pitchFamily="34" charset="0"/>
              <a:cs typeface="Wingdings" panose="05000000000000000000" pitchFamily="2" charset="2"/>
            </a:endParaRPr>
          </a:p>
          <a:p>
            <a:pPr>
              <a:lnSpc>
                <a:spcPct val="110000"/>
              </a:lnSpc>
            </a:pPr>
            <a:r>
              <a:rPr lang="zh-TW" altLang="zh-HK" sz="3200" kern="0" dirty="0">
                <a:ea typeface="標楷體" panose="03000509000000000000" pitchFamily="65" charset="-120"/>
                <a:cs typeface="MS-PGothic"/>
              </a:rPr>
              <a:t>解決貧富懸殊，邁向共同富裕，是否會將香港改變，以致和原有的資本主義制度有衝突？「原有」這字眼又是否可以彈性處理？會否受到挑戰</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dirty="0">
              <a:solidFill>
                <a:prstClr val="black"/>
              </a:solidFill>
              <a:latin typeface="標楷體" panose="03000509000000000000" pitchFamily="65" charset="-120"/>
              <a:ea typeface="標楷體" panose="03000509000000000000" pitchFamily="65" charset="-120"/>
            </a:endParaRP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184">
            <a:extLst>
              <a:ext uri="{FF2B5EF4-FFF2-40B4-BE49-F238E27FC236}">
                <a16:creationId xmlns:a16="http://schemas.microsoft.com/office/drawing/2014/main" id="{2716AD61-30A9-45C3-A6FD-12D299868C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10" y="407238"/>
            <a:ext cx="3259772" cy="1618172"/>
          </a:xfrm>
          <a:prstGeom prst="rect">
            <a:avLst/>
          </a:prstGeom>
          <a:noFill/>
          <a:ln>
            <a:noFill/>
          </a:ln>
        </p:spPr>
      </p:pic>
    </p:spTree>
    <p:extLst>
      <p:ext uri="{BB962C8B-B14F-4D97-AF65-F5344CB8AC3E}">
        <p14:creationId xmlns:p14="http://schemas.microsoft.com/office/powerpoint/2010/main" val="12036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8F464D-3919-406D-88D0-9C1518FD0717}"/>
              </a:ext>
            </a:extLst>
          </p:cNvPr>
          <p:cNvSpPr>
            <a:spLocks noGrp="1"/>
          </p:cNvSpPr>
          <p:nvPr>
            <p:ph type="title"/>
          </p:nvPr>
        </p:nvSpPr>
        <p:spPr/>
        <p:txBody>
          <a:bodyPr/>
          <a:lstStyle/>
          <a:p>
            <a:pPr algn="ctr"/>
            <a:r>
              <a:rPr lang="zh-TW" altLang="en-US" dirty="0">
                <a:solidFill>
                  <a:schemeClr val="accent6">
                    <a:lumMod val="75000"/>
                  </a:schemeClr>
                </a:solidFill>
                <a:ea typeface="DFKai-SB" panose="03000509000000000000"/>
              </a:rPr>
              <a:t>香港邁向共同富裕，是這時候嗎？</a:t>
            </a:r>
            <a:endParaRPr lang="zh-HK" altLang="en-US" dirty="0">
              <a:solidFill>
                <a:schemeClr val="accent6">
                  <a:lumMod val="75000"/>
                </a:schemeClr>
              </a:solidFill>
              <a:ea typeface="DFKai-SB" panose="03000509000000000000"/>
            </a:endParaRPr>
          </a:p>
        </p:txBody>
      </p:sp>
      <p:sp>
        <p:nvSpPr>
          <p:cNvPr id="3" name="直排文字版面配置區 2">
            <a:extLst>
              <a:ext uri="{FF2B5EF4-FFF2-40B4-BE49-F238E27FC236}">
                <a16:creationId xmlns:a16="http://schemas.microsoft.com/office/drawing/2014/main" id="{8FFB3EA3-19CC-47DC-807C-A9BFC086B55A}"/>
              </a:ext>
            </a:extLst>
          </p:cNvPr>
          <p:cNvSpPr>
            <a:spLocks noGrp="1"/>
          </p:cNvSpPr>
          <p:nvPr>
            <p:ph type="body" orient="vert" idx="1"/>
          </p:nvPr>
        </p:nvSpPr>
        <p:spPr>
          <a:xfrm>
            <a:off x="838200" y="1515035"/>
            <a:ext cx="10515600" cy="4977839"/>
          </a:xfrm>
        </p:spPr>
        <p:txBody>
          <a:bodyPr vert="horz">
            <a:normAutofit/>
          </a:bodyPr>
          <a:lstStyle/>
          <a:p>
            <a:pPr indent="0">
              <a:lnSpc>
                <a:spcPct val="110000"/>
              </a:lnSpc>
              <a:spcBef>
                <a:spcPts val="300"/>
              </a:spcBef>
              <a:buNone/>
            </a:pPr>
            <a:r>
              <a:rPr lang="en-US" altLang="zh-TW" sz="2800" kern="0" dirty="0">
                <a:effectLst/>
                <a:latin typeface="Calibri" panose="020F0502020204030204" pitchFamily="34" charset="0"/>
                <a:ea typeface="標楷體" panose="03000509000000000000" pitchFamily="65" charset="-120"/>
                <a:cs typeface="MS-PGothic"/>
              </a:rPr>
              <a:t>         </a:t>
            </a:r>
            <a:r>
              <a:rPr lang="zh-TW" altLang="zh-HK" sz="2800" kern="0" dirty="0">
                <a:effectLst/>
                <a:latin typeface="Calibri" panose="020F0502020204030204" pitchFamily="34" charset="0"/>
                <a:ea typeface="標楷體" panose="03000509000000000000" pitchFamily="65" charset="-120"/>
                <a:cs typeface="MS-PGothic"/>
              </a:rPr>
              <a:t>劏房這個世紀難題，香港要解決著實不易。英美等實行的資本主義，至今也解決不了貧富不均的問題</a:t>
            </a:r>
            <a:r>
              <a:rPr lang="en-US" altLang="zh-TW" sz="2800" kern="0" dirty="0">
                <a:effectLst/>
                <a:latin typeface="Calibri" panose="020F0502020204030204" pitchFamily="34" charset="0"/>
                <a:ea typeface="標楷體" panose="03000509000000000000" pitchFamily="65" charset="-120"/>
                <a:cs typeface="MS-PGothic"/>
              </a:rPr>
              <a:t>*</a:t>
            </a:r>
            <a:r>
              <a:rPr lang="zh-TW" altLang="zh-HK" sz="2800" kern="0" dirty="0">
                <a:effectLst/>
                <a:latin typeface="Calibri" panose="020F0502020204030204" pitchFamily="34" charset="0"/>
                <a:ea typeface="標楷體" panose="03000509000000000000" pitchFamily="65" charset="-120"/>
                <a:cs typeface="MS-PGothic"/>
              </a:rPr>
              <a:t>，香港若只懂延續這奉行多年的</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「小政府、大市場」經濟政策，相信社會上沒有幾人會認為這可以解決香港的房屋問題。</a:t>
            </a:r>
            <a:endParaRPr lang="zh-TW" altLang="zh-HK"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indent="0">
              <a:lnSpc>
                <a:spcPct val="110000"/>
              </a:lnSpc>
              <a:spcBef>
                <a:spcPts val="1800"/>
              </a:spcBef>
              <a:spcAft>
                <a:spcPts val="1200"/>
              </a:spcAft>
              <a:buNone/>
            </a:pP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800" dirty="0">
                <a:effectLst/>
                <a:latin typeface="Times New Roman" panose="02020603050405020304" pitchFamily="18" charset="0"/>
                <a:ea typeface="標楷體" panose="03000509000000000000" pitchFamily="65" charset="-120"/>
                <a:cs typeface="Times New Roman" panose="02020603050405020304" pitchFamily="18" charset="0"/>
              </a:rPr>
              <a:t>反映香港貧富懸殊問題的堅尼系數長期由警戒線逼近動亂線，香港社會應該從</a:t>
            </a:r>
            <a:r>
              <a:rPr lang="en-US" altLang="zh-HK" sz="2800" dirty="0">
                <a:effectLst/>
                <a:latin typeface="Times New Roman" panose="02020603050405020304" pitchFamily="18" charset="0"/>
                <a:ea typeface="標楷體" panose="03000509000000000000" pitchFamily="65" charset="-120"/>
              </a:rPr>
              <a:t>2019</a:t>
            </a:r>
            <a:r>
              <a:rPr lang="zh-TW" altLang="zh-HK" sz="2800" dirty="0">
                <a:effectLst/>
                <a:latin typeface="Times New Roman" panose="02020603050405020304" pitchFamily="18" charset="0"/>
                <a:ea typeface="標楷體" panose="03000509000000000000" pitchFamily="65" charset="-120"/>
                <a:cs typeface="Times New Roman" panose="02020603050405020304" pitchFamily="18" charset="0"/>
              </a:rPr>
              <a:t>年的騷亂事件學到教訓。任由這個問題拖延下去，只會為另一次社會騷亂添加柴火。引入國安法和完善選舉制度</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r">
              <a:lnSpc>
                <a:spcPct val="110000"/>
              </a:lnSpc>
              <a:spcBef>
                <a:spcPts val="1800"/>
              </a:spcBef>
              <a:spcAft>
                <a:spcPts val="1200"/>
              </a:spcAft>
              <a:buNone/>
            </a:pPr>
            <a:r>
              <a:rPr lang="en-US" altLang="zh-TW" sz="1900" i="1"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「以美國紐約巿為例，</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2015</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年以它的原住戶收入計算的堅尼系數為</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0.551</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，較香港</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2016</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年的原住戶收入計算的堅尼系數的</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0.539</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為高」，羅致光，《香港貧富懸殊之堅尼系數》，勞工及福利局局長網誌，</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 2021</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8</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8</a:t>
            </a:r>
            <a:r>
              <a:rPr lang="zh-TW" altLang="zh-HK" sz="1900" i="1" kern="100" dirty="0">
                <a:effectLst/>
                <a:latin typeface="Calibri" panose="020F0502020204030204" pitchFamily="34" charset="0"/>
                <a:ea typeface="標楷體" panose="03000509000000000000" pitchFamily="65" charset="-120"/>
                <a:cs typeface="Times New Roman" panose="02020603050405020304" pitchFamily="18" charset="0"/>
              </a:rPr>
              <a:t>日，</a:t>
            </a:r>
            <a:r>
              <a:rPr lang="en-US" altLang="zh-HK" sz="1900" i="1" u="sng" kern="100" dirty="0">
                <a:solidFill>
                  <a:srgbClr val="0000FF"/>
                </a:solidFill>
                <a:effectLst/>
                <a:latin typeface="Times New Roman" panose="02020603050405020304" pitchFamily="18" charset="0"/>
                <a:ea typeface="新細明體" panose="02020500000000000000" pitchFamily="18" charset="-120"/>
                <a:cs typeface="Times New Roman" panose="02020603050405020304" pitchFamily="18" charset="0"/>
                <a:hlinkClick r:id="rId2">
                  <a:extLst>
                    <a:ext uri="{A12FA001-AC4F-418D-AE19-62706E023703}">
                      <ahyp:hlinkClr xmlns:ahyp="http://schemas.microsoft.com/office/drawing/2018/hyperlinkcolor" val="tx"/>
                    </a:ext>
                  </a:extLst>
                </a:hlinkClick>
              </a:rPr>
              <a:t>https://www.lwb.gov.hk/tc/blog/index.html</a:t>
            </a:r>
            <a:r>
              <a:rPr lang="zh-TW" altLang="zh-HK" sz="1900" i="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900" i="1"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6666D0C-98AC-43CD-BFAA-D8C3EC8489BC}"/>
              </a:ext>
            </a:extLst>
          </p:cNvPr>
          <p:cNvSpPr>
            <a:spLocks noGrp="1"/>
          </p:cNvSpPr>
          <p:nvPr>
            <p:ph type="sldNum" sz="quarter" idx="12"/>
          </p:nvPr>
        </p:nvSpPr>
        <p:spPr/>
        <p:txBody>
          <a:bodyPr/>
          <a:lstStyle/>
          <a:p>
            <a:fld id="{10E6A508-BB07-4B8A-901D-15D03AC66BA5}" type="slidenum">
              <a:rPr lang="zh-HK" altLang="en-US" smtClean="0"/>
              <a:t>27</a:t>
            </a:fld>
            <a:endParaRPr lang="zh-HK" altLang="en-US"/>
          </a:p>
        </p:txBody>
      </p:sp>
      <p:pic>
        <p:nvPicPr>
          <p:cNvPr id="5" name="Picture 221">
            <a:extLst>
              <a:ext uri="{FF2B5EF4-FFF2-40B4-BE49-F238E27FC236}">
                <a16:creationId xmlns:a16="http://schemas.microsoft.com/office/drawing/2014/main" id="{8E310B4B-E954-4A4B-B8EC-87FA26B748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94" y="365124"/>
            <a:ext cx="1018608" cy="1436851"/>
          </a:xfrm>
          <a:prstGeom prst="rect">
            <a:avLst/>
          </a:prstGeom>
          <a:noFill/>
          <a:ln>
            <a:noFill/>
          </a:ln>
        </p:spPr>
      </p:pic>
      <p:sp>
        <p:nvSpPr>
          <p:cNvPr id="6" name="文字方塊 5">
            <a:extLst>
              <a:ext uri="{FF2B5EF4-FFF2-40B4-BE49-F238E27FC236}">
                <a16:creationId xmlns:a16="http://schemas.microsoft.com/office/drawing/2014/main" id="{A95E887D-B05A-4308-A2C9-33DEB80313CD}"/>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382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824409846"/>
              </p:ext>
            </p:extLst>
          </p:nvPr>
        </p:nvGraphicFramePr>
        <p:xfrm>
          <a:off x="347932" y="971959"/>
          <a:ext cx="11496135" cy="5749516"/>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5749516">
                <a:tc>
                  <a:txBody>
                    <a:bodyPr/>
                    <a:lstStyle/>
                    <a:p>
                      <a:pPr marL="0" indent="0">
                        <a:lnSpc>
                          <a:spcPct val="110000"/>
                        </a:lnSpc>
                        <a:spcBef>
                          <a:spcPts val="300"/>
                        </a:spcBef>
                      </a:pPr>
                      <a:r>
                        <a:rPr lang="zh-TW" altLang="en-US" sz="2700" kern="100" dirty="0">
                          <a:effectLst/>
                          <a:latin typeface="Times New Roman" panose="02020603050405020304" pitchFamily="18" charset="0"/>
                          <a:ea typeface="標楷體" panose="03000509000000000000" pitchFamily="65" charset="-120"/>
                          <a:cs typeface="Times New Roman" panose="02020603050405020304" pitchFamily="18" charset="0"/>
                        </a:rPr>
                        <a:t>後</a:t>
                      </a:r>
                      <a:r>
                        <a:rPr lang="zh-TW" altLang="zh-HK" sz="2700" kern="100" dirty="0">
                          <a:effectLst/>
                          <a:latin typeface="Times New Roman" panose="02020603050405020304" pitchFamily="18" charset="0"/>
                          <a:ea typeface="標楷體" panose="03000509000000000000" pitchFamily="65" charset="-120"/>
                          <a:cs typeface="Times New Roman" panose="02020603050405020304" pitchFamily="18" charset="0"/>
                        </a:rPr>
                        <a:t>，香港社會由亂及治，社會恢復平靜和穩定，全面落實了「愛國者治港」原則，「一國兩制」實踐行穩致遠。但是，在迎來由治轉興的新階段、新里程發展之際，</a:t>
                      </a:r>
                      <a:r>
                        <a:rPr lang="zh-TW" altLang="zh-HK" sz="27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解決貧富懸殊及住屋問題上是香港特區政府必須回答的課題</a:t>
                      </a:r>
                      <a:r>
                        <a:rPr lang="zh-TW" altLang="zh-HK" sz="2700" kern="100" dirty="0">
                          <a:effectLst/>
                          <a:latin typeface="Times New Roman" panose="02020603050405020304" pitchFamily="18" charset="0"/>
                          <a:ea typeface="標楷體" panose="03000509000000000000" pitchFamily="65" charset="-120"/>
                          <a:cs typeface="Times New Roman" panose="02020603050405020304" pitchFamily="18" charset="0"/>
                        </a:rPr>
                        <a:t>，否則既會給反對組織批評責難的口實，也予敵對勢力煽動挑撥的機會。</a:t>
                      </a:r>
                      <a:endParaRPr lang="zh-TW" altLang="zh-HK" sz="2700" kern="100" dirty="0">
                        <a:effectLst/>
                        <a:latin typeface="Calibri" panose="020F0502020204030204" pitchFamily="34" charset="0"/>
                        <a:ea typeface="+mn-ea"/>
                        <a:cs typeface="Times New Roman" panose="02020603050405020304" pitchFamily="18" charset="0"/>
                      </a:endParaRPr>
                    </a:p>
                    <a:p>
                      <a:pPr marL="0" marR="0" lvl="0" indent="304800" algn="l" defTabSz="914400" rtl="0" eaLnBrk="1" fontAlgn="auto" latinLnBrk="0" hangingPunct="1">
                        <a:lnSpc>
                          <a:spcPct val="110000"/>
                        </a:lnSpc>
                        <a:spcBef>
                          <a:spcPts val="300"/>
                        </a:spcBef>
                        <a:spcAft>
                          <a:spcPts val="1200"/>
                        </a:spcAft>
                        <a:buClrTx/>
                        <a:buSzTx/>
                        <a:buFontTx/>
                        <a:buNone/>
                        <a:tabLst/>
                        <a:defRPr/>
                      </a:pPr>
                      <a:r>
                        <a:rPr lang="en-US" altLang="zh-TW" sz="27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700" kern="100" dirty="0">
                          <a:effectLst/>
                          <a:latin typeface="Times New Roman" panose="02020603050405020304" pitchFamily="18" charset="0"/>
                          <a:ea typeface="標楷體" panose="03000509000000000000" pitchFamily="65" charset="-120"/>
                          <a:cs typeface="Times New Roman" panose="02020603050405020304" pitchFamily="18" charset="0"/>
                        </a:rPr>
                        <a:t>國家在脫貧攻堅上取得舉世觸目的佳績，扶貧事業取得巨大成就，不但在去年完成全國脫貧這宏大目標，且繼續邁向共同富裕。國務院港澳事務辦</a:t>
                      </a:r>
                      <a:r>
                        <a:rPr lang="zh-TW" altLang="zh-HK" sz="2700" kern="0" dirty="0">
                          <a:effectLst/>
                          <a:latin typeface="Calibri" panose="020F0502020204030204" pitchFamily="34" charset="0"/>
                          <a:ea typeface="標楷體" panose="03000509000000000000" pitchFamily="65" charset="-120"/>
                          <a:cs typeface="MS-PGothic"/>
                        </a:rPr>
                        <a:t>公室主任夏寶龍明確說出了</a:t>
                      </a:r>
                      <a:r>
                        <a:rPr lang="zh-TW" altLang="zh-HK" sz="2700" u="sng" kern="0" dirty="0">
                          <a:solidFill>
                            <a:srgbClr val="0000FF"/>
                          </a:solidFill>
                          <a:effectLst/>
                          <a:latin typeface="Calibri" panose="020F0502020204030204" pitchFamily="34" charset="0"/>
                          <a:ea typeface="標楷體" panose="03000509000000000000" pitchFamily="65" charset="-120"/>
                          <a:cs typeface="MS-PGothic"/>
                        </a:rPr>
                        <a:t>國家對香港的期盼，</a:t>
                      </a:r>
                      <a:r>
                        <a:rPr lang="zh-TW" altLang="zh-HK" sz="2700" kern="0" dirty="0">
                          <a:solidFill>
                            <a:srgbClr val="0000FF"/>
                          </a:solidFill>
                          <a:effectLst/>
                          <a:latin typeface="Calibri" panose="020F0502020204030204" pitchFamily="34" charset="0"/>
                          <a:ea typeface="標楷體" panose="03000509000000000000" pitchFamily="65" charset="-120"/>
                          <a:cs typeface="MS-PGothic"/>
                        </a:rPr>
                        <a:t>當國家第二個百年奮鬥目標</a:t>
                      </a:r>
                      <a:r>
                        <a:rPr lang="en-US" altLang="zh-TW" sz="2700" kern="0" dirty="0">
                          <a:solidFill>
                            <a:srgbClr val="0000FF"/>
                          </a:solidFill>
                          <a:effectLst/>
                          <a:latin typeface="Calibri" panose="020F0502020204030204" pitchFamily="34" charset="0"/>
                          <a:ea typeface="標楷體" panose="03000509000000000000" pitchFamily="65" charset="-120"/>
                          <a:cs typeface="MS-PGothic"/>
                        </a:rPr>
                        <a:t>*</a:t>
                      </a:r>
                      <a:r>
                        <a:rPr lang="zh-TW" altLang="zh-HK" sz="2700" kern="0" dirty="0">
                          <a:solidFill>
                            <a:srgbClr val="0000FF"/>
                          </a:solidFill>
                          <a:effectLst/>
                          <a:latin typeface="Calibri" panose="020F0502020204030204" pitchFamily="34" charset="0"/>
                          <a:ea typeface="標楷體" panose="03000509000000000000" pitchFamily="65" charset="-120"/>
                          <a:cs typeface="MS-PGothic"/>
                        </a:rPr>
                        <a:t>實現的時候，那時的香港，可以告別劏房、「籠屋」。</a:t>
                      </a:r>
                      <a:r>
                        <a:rPr lang="zh-TW" altLang="zh-HK" sz="2700" kern="0" dirty="0">
                          <a:effectLst/>
                          <a:latin typeface="Calibri" panose="020F0502020204030204" pitchFamily="34" charset="0"/>
                          <a:ea typeface="標楷體" panose="03000509000000000000" pitchFamily="65" charset="-120"/>
                          <a:cs typeface="MS-PGothic"/>
                        </a:rPr>
                        <a:t>這些都有助香港加強決心，去直面這個令人揪心的住房問題</a:t>
                      </a:r>
                      <a:r>
                        <a:rPr lang="zh-TW" altLang="zh-HK" sz="2800" kern="0" dirty="0">
                          <a:effectLst/>
                          <a:latin typeface="Calibri" panose="020F0502020204030204" pitchFamily="34" charset="0"/>
                          <a:ea typeface="標楷體" panose="03000509000000000000" pitchFamily="65" charset="-120"/>
                          <a:cs typeface="MS-PGothic"/>
                        </a:rPr>
                        <a:t>。</a:t>
                      </a:r>
                      <a:endParaRPr lang="en-US" altLang="zh-TW" sz="2800" kern="0" dirty="0">
                        <a:effectLst/>
                        <a:latin typeface="Calibri" panose="020F0502020204030204" pitchFamily="34" charset="0"/>
                        <a:ea typeface="標楷體" panose="03000509000000000000" pitchFamily="65" charset="-120"/>
                        <a:cs typeface="MS-PGothic"/>
                      </a:endParaRPr>
                    </a:p>
                    <a:p>
                      <a:pPr indent="304800">
                        <a:lnSpc>
                          <a:spcPct val="110000"/>
                        </a:lnSpc>
                        <a:spcBef>
                          <a:spcPts val="300"/>
                        </a:spcBef>
                        <a:spcAft>
                          <a:spcPts val="1200"/>
                        </a:spcAft>
                      </a:pPr>
                      <a:r>
                        <a:rPr lang="en-US" altLang="zh-TW" sz="2000" i="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第一個百年是指中國共產黨成立</a:t>
                      </a:r>
                      <a:r>
                        <a:rPr lang="en-US"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100</a:t>
                      </a:r>
                      <a:r>
                        <a:rPr lang="zh-TW"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年（即</a:t>
                      </a:r>
                      <a:r>
                        <a:rPr lang="en-US"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2021</a:t>
                      </a:r>
                      <a:r>
                        <a:rPr lang="zh-TW"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年），目標是全面建成小康社會；第二個百年是指中華人民共和國成立</a:t>
                      </a:r>
                      <a:r>
                        <a:rPr lang="en-US"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100</a:t>
                      </a:r>
                      <a:r>
                        <a:rPr lang="zh-TW"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年（即</a:t>
                      </a:r>
                      <a:r>
                        <a:rPr lang="en-US"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2049</a:t>
                      </a:r>
                      <a:r>
                        <a:rPr lang="zh-TW" altLang="zh-HK" sz="2000" i="1" kern="100" dirty="0">
                          <a:effectLst/>
                          <a:latin typeface="Calibri" panose="020F0502020204030204" pitchFamily="34" charset="0"/>
                          <a:ea typeface="標楷體" panose="03000509000000000000" pitchFamily="65" charset="-120"/>
                          <a:cs typeface="Times New Roman" panose="02020603050405020304" pitchFamily="18" charset="0"/>
                        </a:rPr>
                        <a:t>年），目標是全面建成「社會主義現代化強國」。</a:t>
                      </a:r>
                      <a:endParaRPr lang="zh-TW" altLang="zh-HK" sz="2000" i="1" kern="100" dirty="0">
                        <a:effectLst/>
                        <a:latin typeface="Calibri" panose="020F0502020204030204" pitchFamily="34"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319322"/>
                  </a:ext>
                </a:extLst>
              </a:tr>
            </a:tbl>
          </a:graphicData>
        </a:graphic>
      </p:graphicFrame>
      <p:sp>
        <p:nvSpPr>
          <p:cNvPr id="16" name="文字方塊 15">
            <a:extLst>
              <a:ext uri="{FF2B5EF4-FFF2-40B4-BE49-F238E27FC236}">
                <a16:creationId xmlns:a16="http://schemas.microsoft.com/office/drawing/2014/main" id="{C38E5852-1E3A-4707-96A3-2805F136F2CC}"/>
              </a:ext>
            </a:extLst>
          </p:cNvPr>
          <p:cNvSpPr txBox="1"/>
          <p:nvPr/>
        </p:nvSpPr>
        <p:spPr>
          <a:xfrm>
            <a:off x="347933" y="107820"/>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A121694E-FEBE-499C-8806-E48B64EC53D5}"/>
              </a:ext>
            </a:extLst>
          </p:cNvPr>
          <p:cNvSpPr txBox="1"/>
          <p:nvPr/>
        </p:nvSpPr>
        <p:spPr>
          <a:xfrm>
            <a:off x="8484821" y="6168221"/>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2895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直排文字版面配置區 2">
            <a:extLst>
              <a:ext uri="{FF2B5EF4-FFF2-40B4-BE49-F238E27FC236}">
                <a16:creationId xmlns:a16="http://schemas.microsoft.com/office/drawing/2014/main" id="{5E90883D-D7F7-A635-DBDC-657C223356F8}"/>
              </a:ext>
            </a:extLst>
          </p:cNvPr>
          <p:cNvSpPr>
            <a:spLocks noGrp="1"/>
          </p:cNvSpPr>
          <p:nvPr>
            <p:ph type="body" orient="vert" idx="1"/>
          </p:nvPr>
        </p:nvSpPr>
        <p:spPr>
          <a:xfrm>
            <a:off x="534057" y="1228772"/>
            <a:ext cx="4243589" cy="3320668"/>
          </a:xfrm>
          <a:solidFill>
            <a:schemeClr val="bg1"/>
          </a:solidFill>
        </p:spPr>
        <p:txBody>
          <a:bodyPr vert="horz" lIns="91440" tIns="45720" rIns="91440" bIns="45720" rtlCol="0">
            <a:normAutofit/>
          </a:bodyPr>
          <a:lstStyle/>
          <a:p>
            <a:r>
              <a:rPr lang="en-US" altLang="zh-TW" sz="2200" dirty="0">
                <a:solidFill>
                  <a:schemeClr val="bg1"/>
                </a:solidFill>
              </a:rPr>
              <a:t>.</a:t>
            </a:r>
          </a:p>
        </p:txBody>
      </p:sp>
      <p:pic>
        <p:nvPicPr>
          <p:cNvPr id="8194" name="Picture 2" descr="香港冇人才？】痛失亞洲榜首、教育資源不足報告：憂逐漸衰落">
            <a:extLst>
              <a:ext uri="{FF2B5EF4-FFF2-40B4-BE49-F238E27FC236}">
                <a16:creationId xmlns:a16="http://schemas.microsoft.com/office/drawing/2014/main" id="{2267D46C-224A-2A33-053E-87C5CC0B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r="18926" b="-1"/>
          <a:stretch/>
        </p:blipFill>
        <p:spPr bwMode="auto">
          <a:xfrm>
            <a:off x="583735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投影片編號版面配置區 3">
            <a:extLst>
              <a:ext uri="{FF2B5EF4-FFF2-40B4-BE49-F238E27FC236}">
                <a16:creationId xmlns:a16="http://schemas.microsoft.com/office/drawing/2014/main" id="{12CDF946-3115-9D1F-03BD-4C2BD8A58522}"/>
              </a:ext>
            </a:extLst>
          </p:cNvPr>
          <p:cNvSpPr>
            <a:spLocks noGrp="1"/>
          </p:cNvSpPr>
          <p:nvPr>
            <p:ph type="sldNum" sz="quarter" idx="12"/>
          </p:nvPr>
        </p:nvSpPr>
        <p:spPr>
          <a:xfrm>
            <a:off x="10439400" y="6356350"/>
            <a:ext cx="914400" cy="365125"/>
          </a:xfrm>
          <a:prstGeom prst="ellipse">
            <a:avLst/>
          </a:prstGeom>
        </p:spPr>
        <p:txBody>
          <a:bodyPr vert="horz" lIns="91440" tIns="45720" rIns="91440" bIns="45720" rtlCol="0" anchor="ctr">
            <a:normAutofit/>
          </a:bodyPr>
          <a:lstStyle/>
          <a:p>
            <a:pPr>
              <a:lnSpc>
                <a:spcPct val="90000"/>
              </a:lnSpc>
              <a:spcAft>
                <a:spcPts val="600"/>
              </a:spcAft>
              <a:defRPr/>
            </a:pPr>
            <a:fld id="{10E6A508-BB07-4B8A-901D-15D03AC66BA5}" type="slidenum">
              <a:rPr lang="en-US" altLang="zh-HK">
                <a:solidFill>
                  <a:srgbClr val="FFFFFF"/>
                </a:solidFill>
                <a:latin typeface="Calibri" panose="020F0502020204030204"/>
              </a:rPr>
              <a:pPr>
                <a:lnSpc>
                  <a:spcPct val="90000"/>
                </a:lnSpc>
                <a:spcAft>
                  <a:spcPts val="600"/>
                </a:spcAft>
                <a:defRPr/>
              </a:pPr>
              <a:t>29</a:t>
            </a:fld>
            <a:endParaRPr lang="en-US" altLang="zh-HK">
              <a:solidFill>
                <a:srgbClr val="FFFFFF"/>
              </a:solidFill>
              <a:latin typeface="Calibri" panose="020F0502020204030204"/>
            </a:endParaRPr>
          </a:p>
        </p:txBody>
      </p:sp>
      <p:graphicFrame>
        <p:nvGraphicFramePr>
          <p:cNvPr id="13" name="表格 12">
            <a:extLst>
              <a:ext uri="{FF2B5EF4-FFF2-40B4-BE49-F238E27FC236}">
                <a16:creationId xmlns:a16="http://schemas.microsoft.com/office/drawing/2014/main" id="{2639E79A-93C2-92B5-89F1-CEAEC3B25971}"/>
              </a:ext>
            </a:extLst>
          </p:cNvPr>
          <p:cNvGraphicFramePr>
            <a:graphicFrameLocks noGrp="1"/>
          </p:cNvGraphicFramePr>
          <p:nvPr>
            <p:extLst>
              <p:ext uri="{D42A27DB-BD31-4B8C-83A1-F6EECF244321}">
                <p14:modId xmlns:p14="http://schemas.microsoft.com/office/powerpoint/2010/main" val="4249890906"/>
              </p:ext>
            </p:extLst>
          </p:nvPr>
        </p:nvGraphicFramePr>
        <p:xfrm>
          <a:off x="237035" y="1314272"/>
          <a:ext cx="5363285" cy="4999068"/>
        </p:xfrm>
        <a:graphic>
          <a:graphicData uri="http://schemas.openxmlformats.org/drawingml/2006/table">
            <a:tbl>
              <a:tblPr firstRow="1" firstCol="1" bandRow="1"/>
              <a:tblGrid>
                <a:gridCol w="5363285">
                  <a:extLst>
                    <a:ext uri="{9D8B030D-6E8A-4147-A177-3AD203B41FA5}">
                      <a16:colId xmlns:a16="http://schemas.microsoft.com/office/drawing/2014/main" val="966136133"/>
                    </a:ext>
                  </a:extLst>
                </a:gridCol>
              </a:tblGrid>
              <a:tr h="4999068">
                <a:tc>
                  <a:txBody>
                    <a:bodyPr/>
                    <a:lstStyle/>
                    <a:p>
                      <a:pPr marL="0" indent="0">
                        <a:lnSpc>
                          <a:spcPct val="110000"/>
                        </a:lnSpc>
                        <a:spcBef>
                          <a:spcPts val="300"/>
                        </a:spcBef>
                      </a:pPr>
                      <a:r>
                        <a:rPr lang="zh-TW" altLang="zh-HK" sz="2400" kern="0" dirty="0">
                          <a:effectLst/>
                          <a:latin typeface="Calibri" panose="020F0502020204030204" pitchFamily="34" charset="0"/>
                          <a:ea typeface="標楷體" panose="03000509000000000000" pitchFamily="65" charset="-120"/>
                          <a:cs typeface="MS-PGothic"/>
                        </a:rPr>
                        <a:t>《基本法》的條文雖然沒有「兼顧社會各階層的利益」這幾個字，但在有關《基本法》的討論和決議文件中，「兼顧社會各階層的利益」是其中一個重要的指導原則。</a:t>
                      </a:r>
                      <a:r>
                        <a:rPr lang="zh-TW" altLang="zh-HK" sz="2400" kern="0" dirty="0">
                          <a:solidFill>
                            <a:srgbClr val="0000FF"/>
                          </a:solidFill>
                          <a:effectLst/>
                          <a:latin typeface="Calibri" panose="020F0502020204030204" pitchFamily="34" charset="0"/>
                          <a:ea typeface="標楷體" panose="03000509000000000000" pitchFamily="65" charset="-120"/>
                          <a:cs typeface="MS-PGothic"/>
                        </a:rPr>
                        <a:t>貧富懸殊的存在就是沒有兼顧社會各階層的利益</a:t>
                      </a:r>
                      <a:r>
                        <a:rPr lang="zh-TW" altLang="zh-HK" sz="2400" kern="0" dirty="0">
                          <a:effectLst/>
                          <a:latin typeface="Calibri" panose="020F0502020204030204" pitchFamily="34" charset="0"/>
                          <a:ea typeface="標楷體" panose="03000509000000000000" pitchFamily="65" charset="-120"/>
                          <a:cs typeface="MS-PGothic"/>
                        </a:rPr>
                        <a:t>，在這問題上我們沒有退路，讓香港在經濟社會上邁向公平正義，與國家同步，向著</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共同富裕的目標進發</a:t>
                      </a:r>
                      <a:r>
                        <a:rPr lang="zh-TW" altLang="zh-HK" sz="2400" kern="0" dirty="0">
                          <a:effectLst/>
                          <a:latin typeface="Calibri" panose="020F0502020204030204" pitchFamily="34" charset="0"/>
                          <a:ea typeface="標楷體" panose="03000509000000000000" pitchFamily="65" charset="-120"/>
                          <a:cs typeface="MS-PGothic"/>
                        </a:rPr>
                        <a:t>。</a:t>
                      </a:r>
                      <a:r>
                        <a:rPr lang="zh-TW" altLang="zh-HK" sz="2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香港的未來充滿希望，值得嚮往，但也需要我們齊心和努力。</a:t>
                      </a:r>
                      <a:endParaRPr lang="zh-TW" altLang="zh-HK" sz="2400" kern="100" dirty="0">
                        <a:solidFill>
                          <a:srgbClr val="0000FF"/>
                        </a:solidFill>
                        <a:effectLst/>
                        <a:latin typeface="Calibri" panose="020F0502020204030204" pitchFamily="34" charset="0"/>
                        <a:ea typeface="+mn-ea"/>
                        <a:cs typeface="Times New Roman" panose="02020603050405020304" pitchFamily="18" charset="0"/>
                      </a:endParaRPr>
                    </a:p>
                    <a:p>
                      <a:pPr marL="0" indent="0">
                        <a:spcBef>
                          <a:spcPts val="300"/>
                        </a:spcBef>
                      </a:pPr>
                      <a:endParaRPr lang="zh-TW" altLang="zh-HK" sz="2400" kern="100" dirty="0">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319322"/>
                  </a:ext>
                </a:extLst>
              </a:tr>
            </a:tbl>
          </a:graphicData>
        </a:graphic>
      </p:graphicFrame>
      <p:sp>
        <p:nvSpPr>
          <p:cNvPr id="14" name="文字方塊 13">
            <a:extLst>
              <a:ext uri="{FF2B5EF4-FFF2-40B4-BE49-F238E27FC236}">
                <a16:creationId xmlns:a16="http://schemas.microsoft.com/office/drawing/2014/main" id="{476BCB97-90BC-DE4B-8581-315A4DDD16EF}"/>
              </a:ext>
            </a:extLst>
          </p:cNvPr>
          <p:cNvSpPr txBox="1"/>
          <p:nvPr/>
        </p:nvSpPr>
        <p:spPr>
          <a:xfrm>
            <a:off x="347932" y="280348"/>
            <a:ext cx="1734568" cy="53811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續前頁</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4595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公屋申請】申請公屋攻略（一般申請篇） | am730">
            <a:extLst>
              <a:ext uri="{FF2B5EF4-FFF2-40B4-BE49-F238E27FC236}">
                <a16:creationId xmlns:a16="http://schemas.microsoft.com/office/drawing/2014/main" id="{C8B2F0AF-5278-FCEF-9E8B-A47580412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2878322" y="489707"/>
            <a:ext cx="3995820" cy="838913"/>
          </a:xfrm>
          <a:solidFill>
            <a:srgbClr val="92D050"/>
          </a:solidFill>
        </p:spPr>
        <p:txBody>
          <a:bodyPr vert="horz" lIns="91440" tIns="45720" rIns="91440" bIns="45720" rtlCol="0" anchor="ctr">
            <a:normAutofit/>
          </a:bodyPr>
          <a:lstStyle/>
          <a:p>
            <a:r>
              <a:rPr lang="zh-TW" altLang="en-US" sz="4000" dirty="0">
                <a:ea typeface="DFKai-SB" panose="03000509000000000000"/>
              </a:rPr>
              <a:t>安得廣廈千萬間</a:t>
            </a:r>
            <a:endParaRPr lang="en-US" altLang="zh-HK" sz="4000" dirty="0">
              <a:ea typeface="DFKai-SB" panose="03000509000000000000"/>
            </a:endParaRP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94109" y="1454491"/>
            <a:ext cx="6828667" cy="4789304"/>
          </a:xfrm>
        </p:spPr>
        <p:txBody>
          <a:bodyPr vert="horz" lIns="91440" tIns="45720" rIns="91440" bIns="45720" rtlCol="0">
            <a:normAutofit fontScale="55000" lnSpcReduction="20000"/>
          </a:bodyPr>
          <a:lstStyle/>
          <a:p>
            <a:pPr marL="0">
              <a:lnSpc>
                <a:spcPct val="130000"/>
              </a:lnSpc>
            </a:pPr>
            <a:r>
              <a:rPr lang="en-US" altLang="zh-TW" sz="3800" spc="-150" dirty="0"/>
              <a:t>	</a:t>
            </a:r>
            <a:r>
              <a:rPr lang="zh-TW" altLang="en-US" sz="4500" spc="-150" dirty="0">
                <a:ea typeface="DFKai-SB" panose="03000509000000000000"/>
              </a:rPr>
              <a:t>根據政府委任「劏房」租務管制研究工作小組於</a:t>
            </a:r>
            <a:r>
              <a:rPr lang="en-US" altLang="zh-TW" sz="4500" spc="-150" dirty="0">
                <a:ea typeface="DFKai-SB" panose="03000509000000000000"/>
              </a:rPr>
              <a:t>2021</a:t>
            </a:r>
            <a:r>
              <a:rPr lang="zh-TW" altLang="en-US" sz="4500" spc="-150" dirty="0">
                <a:ea typeface="DFKai-SB" panose="03000509000000000000"/>
              </a:rPr>
              <a:t>年 </a:t>
            </a:r>
            <a:r>
              <a:rPr lang="en-US" altLang="zh-TW" sz="4500" spc="-150" dirty="0">
                <a:ea typeface="DFKai-SB" panose="03000509000000000000"/>
              </a:rPr>
              <a:t>3</a:t>
            </a:r>
            <a:r>
              <a:rPr lang="zh-TW" altLang="en-US" sz="4500" spc="-150" dirty="0">
                <a:ea typeface="DFKai-SB" panose="03000509000000000000"/>
              </a:rPr>
              <a:t>月向政府提交的報告，在樓齡達</a:t>
            </a:r>
            <a:r>
              <a:rPr lang="en-US" altLang="zh-TW" sz="4500" spc="-150" dirty="0">
                <a:ea typeface="DFKai-SB" panose="03000509000000000000"/>
              </a:rPr>
              <a:t>15</a:t>
            </a:r>
            <a:r>
              <a:rPr lang="zh-TW" altLang="en-US" sz="4500" spc="-150" dirty="0">
                <a:ea typeface="DFKai-SB" panose="03000509000000000000"/>
              </a:rPr>
              <a:t>年以上的所有私人樓宇有約</a:t>
            </a:r>
            <a:r>
              <a:rPr lang="en-US" altLang="zh-TW" sz="4500" spc="-150" dirty="0">
                <a:ea typeface="DFKai-SB" panose="03000509000000000000"/>
              </a:rPr>
              <a:t>100,943</a:t>
            </a:r>
            <a:r>
              <a:rPr lang="zh-TW" altLang="en-US" sz="4500" spc="-150" dirty="0">
                <a:ea typeface="DFKai-SB" panose="03000509000000000000"/>
              </a:rPr>
              <a:t>間劏房，共有超過</a:t>
            </a:r>
            <a:r>
              <a:rPr lang="en-US" altLang="zh-TW" sz="4500" spc="-150" dirty="0">
                <a:ea typeface="DFKai-SB" panose="03000509000000000000"/>
              </a:rPr>
              <a:t>22.6</a:t>
            </a:r>
            <a:r>
              <a:rPr lang="zh-TW" altLang="en-US" sz="4500" spc="-150" dirty="0">
                <a:ea typeface="DFKai-SB" panose="03000509000000000000"/>
              </a:rPr>
              <a:t>萬人居住。由政府統計處於 </a:t>
            </a:r>
            <a:r>
              <a:rPr lang="en-US" altLang="zh-TW" sz="4500" spc="-150" dirty="0">
                <a:ea typeface="DFKai-SB" panose="03000509000000000000"/>
              </a:rPr>
              <a:t>2016 </a:t>
            </a:r>
            <a:r>
              <a:rPr lang="zh-TW" altLang="en-US" sz="4500" spc="-150" dirty="0">
                <a:ea typeface="DFKai-SB" panose="03000509000000000000"/>
              </a:rPr>
              <a:t>年進行的調查，「劏房」總數約為 </a:t>
            </a:r>
            <a:r>
              <a:rPr lang="en-US" altLang="zh-TW" sz="4500" spc="-150" dirty="0">
                <a:ea typeface="DFKai-SB" panose="03000509000000000000"/>
              </a:rPr>
              <a:t>92,700 </a:t>
            </a:r>
            <a:r>
              <a:rPr lang="zh-TW" altLang="en-US" sz="4500" spc="-150" dirty="0">
                <a:ea typeface="DFKai-SB" panose="03000509000000000000"/>
              </a:rPr>
              <a:t>間，居於「劏房」的人數約為 </a:t>
            </a:r>
            <a:r>
              <a:rPr lang="en-US" altLang="zh-TW" sz="4500" spc="-150" dirty="0">
                <a:ea typeface="DFKai-SB" panose="03000509000000000000"/>
              </a:rPr>
              <a:t>209,700 </a:t>
            </a:r>
            <a:r>
              <a:rPr lang="zh-TW" altLang="en-US" sz="4500" spc="-150" dirty="0">
                <a:ea typeface="DFKai-SB" panose="03000509000000000000"/>
              </a:rPr>
              <a:t>人。據勞工及福利局局長的網誌，香港的貧富懸殊在</a:t>
            </a:r>
            <a:r>
              <a:rPr lang="en-US" altLang="zh-TW" sz="4500" spc="-150" dirty="0">
                <a:ea typeface="DFKai-SB" panose="03000509000000000000"/>
              </a:rPr>
              <a:t>64</a:t>
            </a:r>
            <a:r>
              <a:rPr lang="zh-TW" altLang="en-US" sz="4500" spc="-150" dirty="0">
                <a:ea typeface="DFKai-SB" panose="03000509000000000000"/>
              </a:rPr>
              <a:t>個經濟體系中，是處於最高的三分一之中</a:t>
            </a:r>
            <a:r>
              <a:rPr lang="en-US" altLang="zh-TW" sz="4500" spc="-150" dirty="0">
                <a:ea typeface="DFKai-SB" panose="03000509000000000000"/>
              </a:rPr>
              <a:t>*</a:t>
            </a:r>
            <a:r>
              <a:rPr lang="zh-TW" altLang="en-US" sz="4500" spc="-150" dirty="0">
                <a:ea typeface="DFKai-SB" panose="03000509000000000000"/>
              </a:rPr>
              <a:t>，貧窮人口在</a:t>
            </a:r>
            <a:r>
              <a:rPr lang="en-US" altLang="zh-TW" sz="4500" spc="-150" dirty="0">
                <a:ea typeface="DFKai-SB" panose="03000509000000000000"/>
              </a:rPr>
              <a:t>2019</a:t>
            </a:r>
            <a:r>
              <a:rPr lang="zh-TW" altLang="en-US" sz="4500" spc="-150" dirty="0">
                <a:ea typeface="DFKai-SB" panose="03000509000000000000"/>
              </a:rPr>
              <a:t>年有</a:t>
            </a:r>
            <a:r>
              <a:rPr lang="en-US" altLang="zh-TW" sz="4500" spc="-150" dirty="0">
                <a:ea typeface="DFKai-SB" panose="03000509000000000000"/>
              </a:rPr>
              <a:t>1,097,800</a:t>
            </a:r>
            <a:r>
              <a:rPr lang="zh-TW" altLang="en-US" sz="4500" spc="-150" dirty="0">
                <a:ea typeface="DFKai-SB" panose="03000509000000000000"/>
              </a:rPr>
              <a:t>人</a:t>
            </a:r>
            <a:r>
              <a:rPr lang="en-US" altLang="zh-TW" sz="4500" spc="-150" dirty="0">
                <a:ea typeface="DFKai-SB" panose="03000509000000000000"/>
              </a:rPr>
              <a:t>**</a:t>
            </a:r>
            <a:r>
              <a:rPr lang="zh-TW" altLang="en-US" sz="4500" spc="-150" dirty="0">
                <a:ea typeface="DFKai-SB" panose="03000509000000000000"/>
              </a:rPr>
              <a:t>。</a:t>
            </a:r>
            <a:endParaRPr lang="en-US" altLang="zh-TW" sz="4500" spc="-150" dirty="0">
              <a:ea typeface="DFKai-SB" panose="03000509000000000000"/>
            </a:endParaRPr>
          </a:p>
          <a:p>
            <a:pPr marL="0" indent="0">
              <a:lnSpc>
                <a:spcPct val="130000"/>
              </a:lnSpc>
              <a:spcBef>
                <a:spcPts val="0"/>
              </a:spcBef>
              <a:buNone/>
            </a:pPr>
            <a:r>
              <a:rPr lang="en-US" altLang="zh-TW" sz="4500" i="1" dirty="0">
                <a:ea typeface="DFKai-SB" panose="03000509000000000000"/>
              </a:rPr>
              <a:t>				</a:t>
            </a:r>
            <a:r>
              <a:rPr lang="zh-TW" altLang="en-US" sz="4500" i="1" dirty="0">
                <a:ea typeface="DFKai-SB" panose="03000509000000000000"/>
              </a:rPr>
              <a:t>（未完，續下頁）</a:t>
            </a:r>
            <a:endParaRPr lang="en-US" altLang="zh-TW" sz="4500" i="1" dirty="0">
              <a:ea typeface="DFKai-SB" panose="03000509000000000000"/>
            </a:endParaRPr>
          </a:p>
          <a:p>
            <a:pPr marL="0" indent="0">
              <a:spcAft>
                <a:spcPts val="600"/>
              </a:spcAft>
              <a:buNone/>
            </a:pPr>
            <a:r>
              <a:rPr lang="en-US" altLang="zh-TW" sz="2200" i="1" dirty="0"/>
              <a:t>*《</a:t>
            </a:r>
            <a:r>
              <a:rPr lang="zh-TW" altLang="en-US" sz="2200" i="1" dirty="0"/>
              <a:t>香港貧富懸殊之堅尼系數</a:t>
            </a:r>
            <a:r>
              <a:rPr lang="en-US" altLang="zh-TW" sz="2200" i="1" dirty="0"/>
              <a:t>》</a:t>
            </a:r>
            <a:r>
              <a:rPr lang="zh-TW" altLang="en-US" sz="2200" i="1" dirty="0"/>
              <a:t>，勞工及福利局局長羅致光，局長網誌，</a:t>
            </a:r>
            <a:r>
              <a:rPr lang="en-US" altLang="zh-HK" sz="2200" i="1" u="sng" dirty="0">
                <a:hlinkClick r:id="rId3">
                  <a:extLst>
                    <a:ext uri="{A12FA001-AC4F-418D-AE19-62706E023703}">
                      <ahyp:hlinkClr xmlns:ahyp="http://schemas.microsoft.com/office/drawing/2018/hyperlinkcolor" val="tx"/>
                    </a:ext>
                  </a:extLst>
                </a:hlinkClick>
              </a:rPr>
              <a:t>https://www.lwb.gov.hk/tc/blog/post_08082021.html</a:t>
            </a:r>
            <a:r>
              <a:rPr lang="en-US" altLang="zh-HK" sz="2200" i="1" dirty="0"/>
              <a:t>  </a:t>
            </a:r>
          </a:p>
          <a:p>
            <a:pPr marL="0" indent="0">
              <a:spcBef>
                <a:spcPts val="0"/>
              </a:spcBef>
              <a:buNone/>
            </a:pPr>
            <a:r>
              <a:rPr lang="en-US" altLang="zh-TW" sz="2200" i="1" dirty="0"/>
              <a:t>**</a:t>
            </a:r>
            <a:r>
              <a:rPr lang="zh-TW" altLang="en-US" sz="2200" i="1" dirty="0"/>
              <a:t>只計算恆常現金政策介入後的數字，計及所有非恆常現金項目，以及須經濟審查的非現金福利項目後，</a:t>
            </a:r>
            <a:r>
              <a:rPr lang="en-US" altLang="zh-HK" sz="2200" i="1" dirty="0"/>
              <a:t>2019</a:t>
            </a:r>
            <a:r>
              <a:rPr lang="zh-TW" altLang="en-US" sz="2200" i="1" dirty="0"/>
              <a:t>年整體貧窮人口為</a:t>
            </a:r>
            <a:r>
              <a:rPr lang="en-US" altLang="zh-HK" sz="2200" i="1" dirty="0"/>
              <a:t>641,500</a:t>
            </a:r>
            <a:r>
              <a:rPr lang="zh-TW" altLang="en-US" sz="2200" i="1" dirty="0"/>
              <a:t>人。（資料來源：</a:t>
            </a:r>
            <a:r>
              <a:rPr lang="en-US" altLang="zh-TW" sz="2200" i="1" dirty="0"/>
              <a:t>《</a:t>
            </a:r>
            <a:r>
              <a:rPr lang="en-US" altLang="zh-HK" sz="2200" i="1" dirty="0"/>
              <a:t>2019</a:t>
            </a:r>
            <a:r>
              <a:rPr lang="zh-TW" altLang="en-US" sz="2200" i="1" dirty="0"/>
              <a:t>年香港貧窮情況分析</a:t>
            </a:r>
            <a:r>
              <a:rPr lang="en-US" altLang="zh-TW" sz="2200" i="1" dirty="0"/>
              <a:t>》</a:t>
            </a:r>
            <a:r>
              <a:rPr lang="zh-TW" altLang="en-US" sz="2200" i="1" dirty="0"/>
              <a:t>，立法會福利事務委員會討論文件，</a:t>
            </a:r>
            <a:r>
              <a:rPr lang="en-US" altLang="zh-HK" sz="2200" i="1" dirty="0"/>
              <a:t>2021</a:t>
            </a:r>
            <a:r>
              <a:rPr lang="zh-TW" altLang="en-US" sz="2200" i="1" dirty="0"/>
              <a:t>年</a:t>
            </a:r>
            <a:r>
              <a:rPr lang="en-US" altLang="zh-HK" sz="2200" i="1" dirty="0"/>
              <a:t>6</a:t>
            </a:r>
            <a:r>
              <a:rPr lang="zh-TW" altLang="en-US" sz="2200" i="1" dirty="0"/>
              <a:t>月</a:t>
            </a:r>
            <a:r>
              <a:rPr lang="en-US" altLang="zh-HK" sz="2200" i="1" dirty="0"/>
              <a:t>21</a:t>
            </a:r>
            <a:r>
              <a:rPr lang="zh-TW" altLang="en-US" sz="2200" i="1" dirty="0"/>
              <a:t>日）</a:t>
            </a:r>
            <a:endParaRPr lang="en-US" altLang="zh-TW" sz="2200" i="1" dirty="0"/>
          </a:p>
        </p:txBody>
      </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3</a:t>
            </a:fld>
            <a:endParaRPr lang="en-US" altLang="zh-HK">
              <a:solidFill>
                <a:srgbClr val="FFFFFF"/>
              </a:solidFill>
              <a:latin typeface="Calibri" panose="020F0502020204030204"/>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27805" y="157588"/>
            <a:ext cx="1890003" cy="905451"/>
            <a:chOff x="6502" y="7859"/>
            <a:chExt cx="1907" cy="865"/>
          </a:xfrm>
          <a:solidFill>
            <a:schemeClr val="accent2">
              <a:lumMod val="75000"/>
            </a:schemeClr>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solidFill>
                <a:srgbClr val="6699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solidFill>
                <a:srgbClr val="6699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8040"/>
              <a:ext cx="1572" cy="537"/>
              <a:chOff x="6600" y="8040"/>
              <a:chExt cx="1572" cy="537"/>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00" y="8040"/>
                <a:ext cx="485" cy="537"/>
              </a:xfrm>
              <a:prstGeom prst="rect">
                <a:avLst/>
              </a:prstGeom>
              <a:solidFill>
                <a:srgbClr val="6699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8040"/>
                <a:ext cx="481" cy="537"/>
              </a:xfrm>
              <a:prstGeom prst="rect">
                <a:avLst/>
              </a:prstGeom>
              <a:solidFill>
                <a:srgbClr val="6699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589786150"/>
              </p:ext>
            </p:extLst>
          </p:nvPr>
        </p:nvGraphicFramePr>
        <p:xfrm>
          <a:off x="347932" y="1196715"/>
          <a:ext cx="11496135" cy="5342197"/>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5342197">
                <a:tc>
                  <a:txBody>
                    <a:bodyPr/>
                    <a:lstStyle/>
                    <a:p>
                      <a:pPr algn="ctr">
                        <a:lnSpc>
                          <a:spcPct val="110000"/>
                        </a:lnSpc>
                        <a:spcBef>
                          <a:spcPts val="300"/>
                        </a:spcBef>
                      </a:pP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HK" sz="2800" b="1" u="sng" kern="0" dirty="0">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zh-HK" sz="2800" b="1" u="sng" kern="0" dirty="0">
                          <a:effectLst/>
                          <a:latin typeface="Times New Roman" panose="02020603050405020304" pitchFamily="18" charset="0"/>
                          <a:ea typeface="標楷體" panose="03000509000000000000" pitchFamily="65" charset="-120"/>
                          <a:cs typeface="Times New Roman" panose="02020603050405020304" pitchFamily="18" charset="0"/>
                        </a:rPr>
                        <a:t>條非桎梏</a:t>
                      </a:r>
                      <a:r>
                        <a:rPr lang="zh-TW" altLang="zh-HK" sz="2800" b="1" u="sng"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HK" sz="2800" b="1" u="sng" kern="0" dirty="0">
                          <a:effectLst/>
                          <a:latin typeface="Times New Roman" panose="02020603050405020304" pitchFamily="18" charset="0"/>
                          <a:ea typeface="標楷體" panose="03000509000000000000" pitchFamily="65" charset="-120"/>
                          <a:cs typeface="Times New Roman" panose="02020603050405020304" pitchFamily="18" charset="0"/>
                        </a:rPr>
                        <a:t>特區經濟要向前</a:t>
                      </a:r>
                      <a:endParaRPr lang="zh-TW" altLang="zh-HK" sz="2800" kern="100" dirty="0">
                        <a:effectLst/>
                        <a:latin typeface="Calibri" panose="020F0502020204030204" pitchFamily="34" charset="0"/>
                        <a:ea typeface="+mn-ea"/>
                        <a:cs typeface="Times New Roman" panose="02020603050405020304" pitchFamily="18" charset="0"/>
                      </a:endParaRPr>
                    </a:p>
                    <a:p>
                      <a:pPr indent="304800">
                        <a:lnSpc>
                          <a:spcPct val="110000"/>
                        </a:lnSpc>
                        <a:spcBef>
                          <a:spcPts val="300"/>
                        </a:spcBef>
                      </a:pPr>
                      <a:r>
                        <a:rPr lang="en-US" altLang="zh-TW" sz="2800" kern="0" dirty="0">
                          <a:effectLst/>
                          <a:latin typeface="Calibri" panose="020F0502020204030204" pitchFamily="34" charset="0"/>
                          <a:ea typeface="標楷體" panose="03000509000000000000" pitchFamily="65" charset="-120"/>
                          <a:cs typeface="MS-PGothic"/>
                        </a:rPr>
                        <a:t>     </a:t>
                      </a:r>
                      <a:r>
                        <a:rPr lang="zh-TW" altLang="zh-HK" sz="2800" kern="0" dirty="0">
                          <a:effectLst/>
                          <a:latin typeface="Calibri" panose="020F0502020204030204" pitchFamily="34" charset="0"/>
                          <a:ea typeface="標楷體" panose="03000509000000000000" pitchFamily="65" charset="-120"/>
                          <a:cs typeface="MS-PGothic"/>
                        </a:rPr>
                        <a:t>事實是，</a:t>
                      </a:r>
                      <a:r>
                        <a:rPr lang="zh-TW" altLang="zh-HK" sz="2800" kern="0" dirty="0">
                          <a:solidFill>
                            <a:srgbClr val="0000FF"/>
                          </a:solidFill>
                          <a:effectLst/>
                          <a:latin typeface="Calibri" panose="020F0502020204030204" pitchFamily="34" charset="0"/>
                          <a:ea typeface="標楷體" panose="03000509000000000000" pitchFamily="65" charset="-120"/>
                          <a:cs typeface="MS-PGothic"/>
                        </a:rPr>
                        <a:t>基本法第一○七條</a:t>
                      </a:r>
                      <a:r>
                        <a:rPr lang="zh-TW" altLang="zh-HK" sz="2800" kern="0" dirty="0">
                          <a:effectLst/>
                          <a:latin typeface="Calibri" panose="020F0502020204030204" pitchFamily="34" charset="0"/>
                          <a:ea typeface="標楷體" panose="03000509000000000000" pitchFamily="65" charset="-120"/>
                          <a:cs typeface="MS-PGothic"/>
                        </a:rPr>
                        <a:t>並不是一個單獨存在的條文，而是基本法第五章「經濟」第一節「財政、金融、貿易和工商業」共十三條條文中的一條，</a:t>
                      </a:r>
                      <a:r>
                        <a:rPr lang="zh-TW" altLang="zh-HK" sz="2800" kern="0" dirty="0">
                          <a:solidFill>
                            <a:srgbClr val="0000FF"/>
                          </a:solidFill>
                          <a:effectLst/>
                          <a:latin typeface="Calibri" panose="020F0502020204030204" pitchFamily="34" charset="0"/>
                          <a:ea typeface="標楷體" panose="03000509000000000000" pitchFamily="65" charset="-120"/>
                          <a:cs typeface="MS-PGothic"/>
                        </a:rPr>
                        <a:t>其「上文下理」和整個章節的基調、取向，都不是保守、「守財」而是積極進取和有為的</a:t>
                      </a:r>
                      <a:r>
                        <a:rPr lang="zh-TW" altLang="zh-HK" sz="2800" kern="0" dirty="0">
                          <a:effectLst/>
                          <a:latin typeface="Calibri" panose="020F0502020204030204" pitchFamily="34" charset="0"/>
                          <a:ea typeface="標楷體" panose="03000509000000000000" pitchFamily="65" charset="-120"/>
                          <a:cs typeface="MS-PGothic"/>
                        </a:rPr>
                        <a:t>…… </a:t>
                      </a:r>
                      <a:endParaRPr lang="zh-TW" altLang="zh-HK" sz="2800" kern="100" dirty="0">
                        <a:effectLst/>
                        <a:latin typeface="Calibri" panose="020F0502020204030204" pitchFamily="34" charset="0"/>
                        <a:ea typeface="+mn-ea"/>
                        <a:cs typeface="Times New Roman" panose="02020603050405020304" pitchFamily="18" charset="0"/>
                      </a:endParaRPr>
                    </a:p>
                    <a:p>
                      <a:pPr indent="304800">
                        <a:lnSpc>
                          <a:spcPct val="110000"/>
                        </a:lnSpc>
                        <a:spcBef>
                          <a:spcPts val="300"/>
                        </a:spcBef>
                      </a:pPr>
                      <a:r>
                        <a:rPr lang="en-US" altLang="zh-TW" sz="2800" kern="0" dirty="0">
                          <a:effectLst/>
                          <a:latin typeface="Calibri" panose="020F0502020204030204" pitchFamily="34" charset="0"/>
                          <a:ea typeface="標楷體" panose="03000509000000000000" pitchFamily="65" charset="-120"/>
                          <a:cs typeface="MS-PGothic"/>
                        </a:rPr>
                        <a:t>     </a:t>
                      </a:r>
                      <a:r>
                        <a:rPr lang="zh-TW" altLang="zh-HK" sz="2800" kern="0" dirty="0">
                          <a:effectLst/>
                          <a:latin typeface="Calibri" panose="020F0502020204030204" pitchFamily="34" charset="0"/>
                          <a:ea typeface="標楷體" panose="03000509000000000000" pitchFamily="65" charset="-120"/>
                          <a:cs typeface="MS-PGothic"/>
                        </a:rPr>
                        <a:t>這裡面，特區政府可動用財政盈餘用於創造條件、推動經濟發展的權限和責任，都是明確的，把一○七條理解為一個保守、退縮、僵化的規定，從而在善用盈餘、推動發展上不敢邁大步、不敢幹事情，的確是有違立法原意的。</a:t>
                      </a:r>
                      <a:endParaRPr lang="zh-TW" altLang="zh-HK" sz="2800" kern="100" dirty="0">
                        <a:effectLst/>
                        <a:latin typeface="Calibri" panose="020F0502020204030204" pitchFamily="34" charset="0"/>
                        <a:ea typeface="+mn-ea"/>
                        <a:cs typeface="Times New Roman" panose="02020603050405020304" pitchFamily="18" charset="0"/>
                      </a:endParaRPr>
                    </a:p>
                    <a:p>
                      <a:pPr algn="r">
                        <a:lnSpc>
                          <a:spcPct val="110000"/>
                        </a:lnSpc>
                      </a:pPr>
                      <a:r>
                        <a:rPr lang="zh-TW" altLang="zh-HK" sz="2400" i="1" kern="0" dirty="0">
                          <a:effectLst/>
                          <a:latin typeface="Times New Roman" panose="02020603050405020304" pitchFamily="18" charset="0"/>
                          <a:ea typeface="標楷體" panose="03000509000000000000" pitchFamily="65" charset="-120"/>
                          <a:cs typeface="Times New Roman" panose="02020603050405020304" pitchFamily="18" charset="0"/>
                        </a:rPr>
                        <a:t>資料來源：大公報社評，</a:t>
                      </a:r>
                      <a:r>
                        <a:rPr lang="en-US" altLang="zh-HK" sz="2400" i="1" kern="0" dirty="0">
                          <a:effectLst/>
                          <a:latin typeface="Times New Roman" panose="02020603050405020304" pitchFamily="18" charset="0"/>
                          <a:ea typeface="標楷體" panose="03000509000000000000" pitchFamily="65" charset="-120"/>
                        </a:rPr>
                        <a:t>2017-08-04</a:t>
                      </a:r>
                      <a:r>
                        <a:rPr lang="zh-TW" altLang="zh-HK" sz="2400" i="1" kern="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i="1" kern="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r">
                        <a:lnSpc>
                          <a:spcPct val="110000"/>
                        </a:lnSpc>
                      </a:pPr>
                      <a:r>
                        <a:rPr lang="en-US" altLang="zh-HK" sz="2400" i="1" u="sng" kern="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http://news.wenweipo.com/2017/08/04/IN1708040008.htm</a:t>
                      </a:r>
                      <a:r>
                        <a:rPr lang="en-US" altLang="zh-HK" sz="2400" i="1" u="sng" kern="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i="1"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10319322"/>
                  </a:ext>
                </a:extLst>
              </a:tr>
            </a:tbl>
          </a:graphicData>
        </a:graphic>
      </p:graphicFrame>
      <p:pic>
        <p:nvPicPr>
          <p:cNvPr id="5" name="圖片 4">
            <a:extLst>
              <a:ext uri="{FF2B5EF4-FFF2-40B4-BE49-F238E27FC236}">
                <a16:creationId xmlns:a16="http://schemas.microsoft.com/office/drawing/2014/main" id="{DAFA0196-38A8-48AE-8F48-C5DE3E0BCE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319" y="379562"/>
            <a:ext cx="2746903" cy="1136240"/>
          </a:xfrm>
          <a:prstGeom prst="rect">
            <a:avLst/>
          </a:prstGeom>
          <a:noFill/>
        </p:spPr>
      </p:pic>
    </p:spTree>
    <p:extLst>
      <p:ext uri="{BB962C8B-B14F-4D97-AF65-F5344CB8AC3E}">
        <p14:creationId xmlns:p14="http://schemas.microsoft.com/office/powerpoint/2010/main" val="2968578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fld id="{10E6A508-BB07-4B8A-901D-15D03AC66BA5}" type="slidenum">
              <a:rPr lang="zh-HK" altLang="en-US" smtClean="0"/>
              <a:t>31</a:t>
            </a:fld>
            <a:endParaRPr lang="zh-HK"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fld id="{10E6A508-BB07-4B8A-901D-15D03AC66BA5}" type="slidenum">
              <a:rPr lang="zh-HK" altLang="en-US" smtClean="0"/>
              <a:t>32</a:t>
            </a:fld>
            <a:endParaRPr lang="zh-HK"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居屋2022】沙田愉德苑景觀開揚生活配套齊備">
            <a:extLst>
              <a:ext uri="{FF2B5EF4-FFF2-40B4-BE49-F238E27FC236}">
                <a16:creationId xmlns:a16="http://schemas.microsoft.com/office/drawing/2014/main" id="{C376A051-8800-0473-BEA9-B0B831C00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7"/>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3083" name="Rectangle 134">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7569443" y="321175"/>
            <a:ext cx="4177548" cy="5815465"/>
          </a:xfrm>
        </p:spPr>
        <p:txBody>
          <a:bodyPr vert="horz" lIns="91440" tIns="45720" rIns="91440" bIns="45720" rtlCol="0">
            <a:noAutofit/>
          </a:bodyPr>
          <a:lstStyle/>
          <a:p>
            <a:pPr marL="0" indent="0">
              <a:lnSpc>
                <a:spcPct val="130000"/>
              </a:lnSpc>
              <a:spcBef>
                <a:spcPts val="0"/>
              </a:spcBef>
              <a:buNone/>
            </a:pPr>
            <a:r>
              <a:rPr lang="zh-TW" altLang="en-US" sz="2200" i="1" dirty="0">
                <a:ea typeface="DFKai-SB" panose="03000509000000000000"/>
              </a:rPr>
              <a:t>（接上頁）</a:t>
            </a:r>
            <a:endParaRPr lang="en-US" altLang="zh-TW" sz="2200" i="1" dirty="0">
              <a:ea typeface="DFKai-SB" panose="03000509000000000000"/>
            </a:endParaRPr>
          </a:p>
          <a:p>
            <a:pPr marL="0">
              <a:lnSpc>
                <a:spcPct val="130000"/>
              </a:lnSpc>
              <a:spcAft>
                <a:spcPts val="600"/>
              </a:spcAft>
            </a:pPr>
            <a:r>
              <a:rPr lang="en-US" altLang="zh-TW" sz="2200" dirty="0">
                <a:ea typeface="DFKai-SB" panose="03000509000000000000"/>
              </a:rPr>
              <a:t>	</a:t>
            </a:r>
            <a:r>
              <a:rPr lang="zh-TW" altLang="en-US" sz="2200" dirty="0">
                <a:ea typeface="DFKai-SB" panose="03000509000000000000"/>
              </a:rPr>
              <a:t>假如我們將這些居於「劏房」的市民比作在內地居於貧困縣的居民，香港特區政府可以好像中央政府一樣，展開大規模的扶貧政策，使香港在</a:t>
            </a:r>
            <a:r>
              <a:rPr lang="en-US" altLang="zh-TW" sz="2200" dirty="0">
                <a:ea typeface="DFKai-SB" panose="03000509000000000000"/>
              </a:rPr>
              <a:t>2047</a:t>
            </a:r>
            <a:r>
              <a:rPr lang="zh-TW" altLang="en-US" sz="2200" dirty="0">
                <a:ea typeface="DFKai-SB" panose="03000509000000000000"/>
              </a:rPr>
              <a:t>年告別劏房嗎？ 在脫貧成功的背景下，中央政府在</a:t>
            </a:r>
            <a:r>
              <a:rPr lang="en-US" altLang="zh-TW" sz="2200" dirty="0">
                <a:ea typeface="DFKai-SB" panose="03000509000000000000"/>
              </a:rPr>
              <a:t>2021</a:t>
            </a:r>
            <a:r>
              <a:rPr lang="zh-TW" altLang="en-US" sz="2200" dirty="0">
                <a:ea typeface="DFKai-SB" panose="03000509000000000000"/>
              </a:rPr>
              <a:t>年的十四五規劃，進一步提出「制定促進共同富裕行動綱要」，改善財富分配，拉近貧富差距，邁向共同富裕，香港可以同步嗎？</a:t>
            </a:r>
            <a:r>
              <a:rPr lang="en-US" altLang="zh-TW" sz="2200" i="1" dirty="0"/>
              <a:t>		 		</a:t>
            </a:r>
            <a:r>
              <a:rPr lang="zh-TW" altLang="en-US" sz="2200" i="1" dirty="0">
                <a:ea typeface="DFKai-SB" panose="03000509000000000000"/>
              </a:rPr>
              <a:t>（未完，續下頁</a:t>
            </a:r>
            <a:r>
              <a:rPr lang="zh-TW" altLang="en-US" sz="1800" i="1" dirty="0">
                <a:ea typeface="DFKai-SB" panose="03000509000000000000"/>
              </a:rPr>
              <a:t>）</a:t>
            </a:r>
            <a:endParaRPr lang="en-US" altLang="zh-TW" sz="1800" i="1" dirty="0">
              <a:ea typeface="DFKai-SB" panose="03000509000000000000"/>
            </a:endParaRPr>
          </a:p>
        </p:txBody>
      </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4</a:t>
            </a:fld>
            <a:endParaRPr lang="en-US" altLang="zh-HK">
              <a:solidFill>
                <a:srgbClr val="FFFFFF"/>
              </a:solidFill>
              <a:latin typeface="Calibri" panose="020F0502020204030204"/>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27805" y="157588"/>
            <a:ext cx="1890003" cy="905451"/>
            <a:chOff x="6502" y="7859"/>
            <a:chExt cx="1907" cy="865"/>
          </a:xfrm>
          <a:solidFill>
            <a:schemeClr val="accent2">
              <a:lumMod val="75000"/>
            </a:schemeClr>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solidFill>
                <a:srgbClr val="6699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solidFill>
                <a:srgbClr val="6699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8040"/>
              <a:ext cx="1572" cy="537"/>
              <a:chOff x="6600" y="8040"/>
              <a:chExt cx="1572" cy="537"/>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00" y="8040"/>
                <a:ext cx="485" cy="537"/>
              </a:xfrm>
              <a:prstGeom prst="rect">
                <a:avLst/>
              </a:prstGeom>
              <a:solidFill>
                <a:srgbClr val="6699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8040"/>
                <a:ext cx="481" cy="537"/>
              </a:xfrm>
              <a:prstGeom prst="rect">
                <a:avLst/>
              </a:prstGeom>
              <a:solidFill>
                <a:srgbClr val="6699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Tree>
    <p:extLst>
      <p:ext uri="{BB962C8B-B14F-4D97-AF65-F5344CB8AC3E}">
        <p14:creationId xmlns:p14="http://schemas.microsoft.com/office/powerpoint/2010/main" val="16926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9103AC7D-D657-4D8E-02B2-340A64409B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15" b="4628"/>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94109" y="1088914"/>
            <a:ext cx="6620505" cy="4976605"/>
          </a:xfrm>
        </p:spPr>
        <p:txBody>
          <a:bodyPr vert="horz" lIns="91440" tIns="45720" rIns="91440" bIns="45720" rtlCol="0">
            <a:normAutofit/>
          </a:bodyPr>
          <a:lstStyle/>
          <a:p>
            <a:pPr marL="0" indent="0">
              <a:lnSpc>
                <a:spcPct val="110000"/>
              </a:lnSpc>
              <a:spcBef>
                <a:spcPts val="0"/>
              </a:spcBef>
              <a:buNone/>
            </a:pPr>
            <a:r>
              <a:rPr lang="zh-TW" altLang="en-US" sz="2200" i="1" dirty="0">
                <a:ea typeface="DFKai-SB" panose="03000509000000000000"/>
              </a:rPr>
              <a:t>（接上頁）</a:t>
            </a:r>
            <a:endParaRPr lang="en-US" altLang="zh-TW" sz="2200" i="1" dirty="0">
              <a:ea typeface="DFKai-SB" panose="03000509000000000000"/>
            </a:endParaRPr>
          </a:p>
          <a:p>
            <a:pPr marL="0">
              <a:lnSpc>
                <a:spcPct val="110000"/>
              </a:lnSpc>
              <a:spcAft>
                <a:spcPts val="600"/>
              </a:spcAft>
            </a:pPr>
            <a:r>
              <a:rPr lang="en-US" altLang="zh-TW" sz="2200" dirty="0">
                <a:ea typeface="DFKai-SB" panose="03000509000000000000"/>
              </a:rPr>
              <a:t>	</a:t>
            </a:r>
            <a:r>
              <a:rPr lang="zh-TW" altLang="en-US" sz="2200" dirty="0">
                <a:ea typeface="DFKai-SB" panose="03000509000000000000"/>
              </a:rPr>
              <a:t>香港特區在「一國兩制」之下，實行高度自治。特區政府需要按</a:t>
            </a:r>
            <a:r>
              <a:rPr lang="en-US" altLang="zh-TW" sz="2200" dirty="0">
                <a:ea typeface="DFKai-SB" panose="03000509000000000000"/>
              </a:rPr>
              <a:t>《</a:t>
            </a:r>
            <a:r>
              <a:rPr lang="zh-TW" altLang="en-US" sz="2200" dirty="0">
                <a:ea typeface="DFKai-SB" panose="03000509000000000000"/>
              </a:rPr>
              <a:t>基本法</a:t>
            </a:r>
            <a:r>
              <a:rPr lang="en-US" altLang="zh-TW" sz="2200" dirty="0">
                <a:ea typeface="DFKai-SB" panose="03000509000000000000"/>
              </a:rPr>
              <a:t>》</a:t>
            </a:r>
            <a:r>
              <a:rPr lang="zh-TW" altLang="en-US" sz="2200" dirty="0">
                <a:ea typeface="DFKai-SB" panose="03000509000000000000"/>
              </a:rPr>
              <a:t>處理香港經濟民生事務，而</a:t>
            </a:r>
            <a:r>
              <a:rPr lang="en-US" altLang="zh-TW" sz="2200" dirty="0">
                <a:ea typeface="DFKai-SB" panose="03000509000000000000"/>
              </a:rPr>
              <a:t>《</a:t>
            </a:r>
            <a:r>
              <a:rPr lang="zh-TW" altLang="en-US" sz="2200" dirty="0">
                <a:ea typeface="DFKai-SB" panose="03000509000000000000"/>
              </a:rPr>
              <a:t>基本法</a:t>
            </a:r>
            <a:r>
              <a:rPr lang="en-US" altLang="zh-TW" sz="2200" dirty="0">
                <a:ea typeface="DFKai-SB" panose="03000509000000000000"/>
              </a:rPr>
              <a:t>》</a:t>
            </a:r>
            <a:r>
              <a:rPr lang="zh-TW" altLang="en-US" sz="2200" dirty="0">
                <a:ea typeface="DFKai-SB" panose="03000509000000000000"/>
              </a:rPr>
              <a:t>規定了香港「不實行社會主義制度和政策，保持原有的資本制度和生活方式，五十年不變」（第</a:t>
            </a:r>
            <a:r>
              <a:rPr lang="en-US" altLang="zh-TW" sz="2200" dirty="0">
                <a:ea typeface="DFKai-SB" panose="03000509000000000000"/>
              </a:rPr>
              <a:t>5</a:t>
            </a:r>
            <a:r>
              <a:rPr lang="zh-TW" altLang="en-US" sz="2200" dirty="0">
                <a:ea typeface="DFKai-SB" panose="03000509000000000000"/>
              </a:rPr>
              <a:t>條），這樣看來，香港會否受到有關</a:t>
            </a:r>
            <a:r>
              <a:rPr lang="en-US" altLang="zh-TW" sz="2200" dirty="0">
                <a:ea typeface="DFKai-SB" panose="03000509000000000000"/>
              </a:rPr>
              <a:t>《</a:t>
            </a:r>
            <a:r>
              <a:rPr lang="zh-TW" altLang="en-US" sz="2200" dirty="0">
                <a:ea typeface="DFKai-SB" panose="03000509000000000000"/>
              </a:rPr>
              <a:t>基本法</a:t>
            </a:r>
            <a:r>
              <a:rPr lang="en-US" altLang="zh-TW" sz="2200" dirty="0">
                <a:ea typeface="DFKai-SB" panose="03000509000000000000"/>
              </a:rPr>
              <a:t>》</a:t>
            </a:r>
            <a:r>
              <a:rPr lang="zh-TW" altLang="en-US" sz="2200" dirty="0">
                <a:ea typeface="DFKai-SB" panose="03000509000000000000"/>
              </a:rPr>
              <a:t>條文的約束和限制，只可以奉行「小政府、大市場」的積極不干預經濟政策，聽任市場背後「無形之手」去調節供求、薪津價格等？</a:t>
            </a:r>
          </a:p>
          <a:p>
            <a:pPr marL="0">
              <a:lnSpc>
                <a:spcPct val="110000"/>
              </a:lnSpc>
              <a:spcAft>
                <a:spcPts val="600"/>
              </a:spcAft>
            </a:pPr>
            <a:r>
              <a:rPr lang="en-US" altLang="zh-TW" sz="2200" dirty="0">
                <a:ea typeface="DFKai-SB" panose="03000509000000000000"/>
              </a:rPr>
              <a:t>	</a:t>
            </a:r>
            <a:r>
              <a:rPr lang="zh-TW" altLang="en-US" sz="2200" dirty="0">
                <a:ea typeface="DFKai-SB" panose="03000509000000000000"/>
              </a:rPr>
              <a:t>繁榮穩定，不能建基於貧富懸殊；良政善治，必須兼顧社會各階層的利益。</a:t>
            </a:r>
            <a:r>
              <a:rPr lang="en-US" altLang="zh-TW" sz="2200" dirty="0">
                <a:ea typeface="DFKai-SB" panose="03000509000000000000"/>
              </a:rPr>
              <a:t>《</a:t>
            </a:r>
            <a:r>
              <a:rPr lang="zh-TW" altLang="en-US" sz="2200" dirty="0">
                <a:ea typeface="DFKai-SB" panose="03000509000000000000"/>
              </a:rPr>
              <a:t>基本法</a:t>
            </a:r>
            <a:r>
              <a:rPr lang="en-US" altLang="zh-TW" sz="2200" dirty="0">
                <a:ea typeface="DFKai-SB" panose="03000509000000000000"/>
              </a:rPr>
              <a:t>》</a:t>
            </a:r>
            <a:r>
              <a:rPr lang="zh-TW" altLang="en-US" sz="2200" dirty="0">
                <a:ea typeface="DFKai-SB" panose="03000509000000000000"/>
              </a:rPr>
              <a:t>的原意和設計不應被理解為解決香港這個深層次矛盾的障礙。</a:t>
            </a:r>
          </a:p>
          <a:p>
            <a:pPr marL="0">
              <a:spcAft>
                <a:spcPts val="600"/>
              </a:spcAft>
            </a:pPr>
            <a:endParaRPr lang="en-US" altLang="zh-TW" sz="2000" dirty="0"/>
          </a:p>
        </p:txBody>
      </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5</a:t>
            </a:fld>
            <a:endParaRPr lang="en-US" altLang="zh-HK">
              <a:solidFill>
                <a:srgbClr val="FFFFFF"/>
              </a:solidFill>
              <a:latin typeface="Calibri" panose="020F0502020204030204"/>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27805" y="157588"/>
            <a:ext cx="1890003" cy="905451"/>
            <a:chOff x="6502" y="7859"/>
            <a:chExt cx="1907" cy="865"/>
          </a:xfrm>
          <a:solidFill>
            <a:schemeClr val="accent2">
              <a:lumMod val="75000"/>
            </a:schemeClr>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solidFill>
                <a:srgbClr val="6699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solidFill>
                <a:srgbClr val="6699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8040"/>
              <a:ext cx="1572" cy="537"/>
              <a:chOff x="6600" y="8040"/>
              <a:chExt cx="1572" cy="537"/>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00" y="8040"/>
                <a:ext cx="485" cy="537"/>
              </a:xfrm>
              <a:prstGeom prst="rect">
                <a:avLst/>
              </a:prstGeom>
              <a:solidFill>
                <a:srgbClr val="6699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8040"/>
                <a:ext cx="481" cy="537"/>
              </a:xfrm>
              <a:prstGeom prst="rect">
                <a:avLst/>
              </a:prstGeom>
              <a:solidFill>
                <a:srgbClr val="6699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Tree>
    <p:extLst>
      <p:ext uri="{BB962C8B-B14F-4D97-AF65-F5344CB8AC3E}">
        <p14:creationId xmlns:p14="http://schemas.microsoft.com/office/powerpoint/2010/main" val="399397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豪宅對籠屋，香港貧富懸殊之痛點何在？｜Zi 字媒體">
            <a:extLst>
              <a:ext uri="{FF2B5EF4-FFF2-40B4-BE49-F238E27FC236}">
                <a16:creationId xmlns:a16="http://schemas.microsoft.com/office/drawing/2014/main" id="{8D98D963-2CA9-4366-9614-0AA64D002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18798" cy="4139099"/>
          </a:xfrm>
          <a:prstGeom prst="rect">
            <a:avLst/>
          </a:prstGeom>
          <a:noFill/>
          <a:ln>
            <a:noFill/>
          </a:ln>
        </p:spPr>
      </p:pic>
      <p:sp>
        <p:nvSpPr>
          <p:cNvPr id="2" name="投影片編號版面配置區 1">
            <a:extLst>
              <a:ext uri="{FF2B5EF4-FFF2-40B4-BE49-F238E27FC236}">
                <a16:creationId xmlns:a16="http://schemas.microsoft.com/office/drawing/2014/main" id="{D4F47000-F9C8-4E40-A2D1-690D70EB546E}"/>
              </a:ext>
            </a:extLst>
          </p:cNvPr>
          <p:cNvSpPr>
            <a:spLocks noGrp="1"/>
          </p:cNvSpPr>
          <p:nvPr>
            <p:ph type="sldNum" sz="quarter" idx="12"/>
          </p:nvPr>
        </p:nvSpPr>
        <p:spPr/>
        <p:txBody>
          <a:bodyPr/>
          <a:lstStyle/>
          <a:p>
            <a:fld id="{10E6A508-BB07-4B8A-901D-15D03AC66BA5}" type="slidenum">
              <a:rPr lang="zh-HK" altLang="en-US" smtClean="0"/>
              <a:t>6</a:t>
            </a:fld>
            <a:endParaRPr lang="zh-HK" altLang="en-US"/>
          </a:p>
        </p:txBody>
      </p:sp>
      <p:pic>
        <p:nvPicPr>
          <p:cNvPr id="6" name="圖片 5" descr="休戚與共的社會關係及想像">
            <a:extLst>
              <a:ext uri="{FF2B5EF4-FFF2-40B4-BE49-F238E27FC236}">
                <a16:creationId xmlns:a16="http://schemas.microsoft.com/office/drawing/2014/main" id="{6E381AE5-09E6-4588-B3B7-700F02E7AD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15452"/>
            <a:ext cx="5656729" cy="4242548"/>
          </a:xfrm>
          <a:prstGeom prst="rect">
            <a:avLst/>
          </a:prstGeom>
          <a:noFill/>
          <a:ln>
            <a:noFill/>
          </a:ln>
        </p:spPr>
      </p:pic>
      <p:pic>
        <p:nvPicPr>
          <p:cNvPr id="7" name="圖片 6" descr="全球貧富差距大1%富豪擁82%財富- 香港文匯網">
            <a:extLst>
              <a:ext uri="{FF2B5EF4-FFF2-40B4-BE49-F238E27FC236}">
                <a16:creationId xmlns:a16="http://schemas.microsoft.com/office/drawing/2014/main" id="{167B98F8-5C60-49D7-B42A-184957816797}"/>
              </a:ext>
            </a:extLst>
          </p:cNvPr>
          <p:cNvPicPr>
            <a:picLocks noChangeAspect="1"/>
          </p:cNvPicPr>
          <p:nvPr/>
        </p:nvPicPr>
        <p:blipFill rotWithShape="1">
          <a:blip r:embed="rId4">
            <a:extLst>
              <a:ext uri="{28A0092B-C50C-407E-A947-70E740481C1C}">
                <a14:useLocalDpi xmlns:a14="http://schemas.microsoft.com/office/drawing/2010/main" val="0"/>
              </a:ext>
            </a:extLst>
          </a:blip>
          <a:srcRect b="12211"/>
          <a:stretch/>
        </p:blipFill>
        <p:spPr bwMode="auto">
          <a:xfrm>
            <a:off x="5454931" y="2615452"/>
            <a:ext cx="6983875" cy="4242548"/>
          </a:xfrm>
          <a:prstGeom prst="rect">
            <a:avLst/>
          </a:prstGeom>
          <a:noFill/>
          <a:ln>
            <a:noFill/>
          </a:ln>
        </p:spPr>
      </p:pic>
      <p:pic>
        <p:nvPicPr>
          <p:cNvPr id="4" name="圖片 3" descr="貧富差距之痛——直面香港民生問題症結-新華網">
            <a:extLst>
              <a:ext uri="{FF2B5EF4-FFF2-40B4-BE49-F238E27FC236}">
                <a16:creationId xmlns:a16="http://schemas.microsoft.com/office/drawing/2014/main" id="{7E157EF7-1D78-4D14-AEB6-8F83A4D5D5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898"/>
          <a:stretch/>
        </p:blipFill>
        <p:spPr bwMode="auto">
          <a:xfrm>
            <a:off x="5515049" y="0"/>
            <a:ext cx="6752934" cy="3827929"/>
          </a:xfrm>
          <a:prstGeom prst="rect">
            <a:avLst/>
          </a:prstGeom>
          <a:noFill/>
          <a:ln>
            <a:noFill/>
          </a:ln>
        </p:spPr>
      </p:pic>
    </p:spTree>
    <p:extLst>
      <p:ext uri="{BB962C8B-B14F-4D97-AF65-F5344CB8AC3E}">
        <p14:creationId xmlns:p14="http://schemas.microsoft.com/office/powerpoint/2010/main" val="1616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5AC56F88-BCF3-3EB3-81E3-B5F973A8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05" b="18510"/>
          <a:stretch/>
        </p:blipFill>
        <p:spPr bwMode="auto">
          <a:xfrm>
            <a:off x="-3050" y="0"/>
            <a:ext cx="12192001" cy="467616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4" name="投影片編號版面配置區 3">
            <a:extLst>
              <a:ext uri="{FF2B5EF4-FFF2-40B4-BE49-F238E27FC236}">
                <a16:creationId xmlns:a16="http://schemas.microsoft.com/office/drawing/2014/main" id="{DD4B3ADA-95F9-BD12-C46F-E78BC124F96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prstClr val="black">
                    <a:tint val="75000"/>
                  </a:prstClr>
                </a:solidFill>
                <a:latin typeface="Calibri" panose="020F0502020204030204"/>
              </a:rPr>
              <a:pPr>
                <a:spcAft>
                  <a:spcPts val="600"/>
                </a:spcAft>
                <a:defRPr/>
              </a:pPr>
              <a:t>7</a:t>
            </a:fld>
            <a:endParaRPr lang="en-US" altLang="zh-HK">
              <a:solidFill>
                <a:prstClr val="black">
                  <a:tint val="75000"/>
                </a:prstClr>
              </a:solidFill>
              <a:latin typeface="Calibri" panose="020F0502020204030204"/>
            </a:endParaRPr>
          </a:p>
        </p:txBody>
      </p:sp>
      <p:sp>
        <p:nvSpPr>
          <p:cNvPr id="17" name="標題 1">
            <a:extLst>
              <a:ext uri="{FF2B5EF4-FFF2-40B4-BE49-F238E27FC236}">
                <a16:creationId xmlns:a16="http://schemas.microsoft.com/office/drawing/2014/main" id="{200F32B2-1B00-6099-D2BC-AFD98B4FAE99}"/>
              </a:ext>
            </a:extLst>
          </p:cNvPr>
          <p:cNvSpPr txBox="1">
            <a:spLocks/>
          </p:cNvSpPr>
          <p:nvPr/>
        </p:nvSpPr>
        <p:spPr>
          <a:xfrm>
            <a:off x="835150" y="2941813"/>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28600" indent="-228600">
              <a:spcBef>
                <a:spcPts val="1000"/>
              </a:spcBef>
              <a:defRPr/>
            </a:pPr>
            <a:r>
              <a:rPr lang="zh-TW" altLang="en-US" sz="5400" b="1"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5400"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資本主義不是只有一種模式</a:t>
            </a:r>
            <a:br>
              <a:rPr lang="en-US" altLang="zh-TW" sz="5400" b="1" kern="100" dirty="0">
                <a:solidFill>
                  <a:srgbClr val="ED7D31"/>
                </a:solidFill>
                <a:latin typeface="Times New Roman" panose="02020603050405020304" pitchFamily="18" charset="0"/>
                <a:ea typeface="標楷體" panose="03000509000000000000" pitchFamily="65" charset="-120"/>
                <a:cs typeface="Times New Roman" panose="02020603050405020304" pitchFamily="18" charset="0"/>
              </a:rPr>
            </a:br>
            <a:endParaRPr lang="zh-HK" altLang="en-US" dirty="0"/>
          </a:p>
        </p:txBody>
      </p:sp>
      <p:sp>
        <p:nvSpPr>
          <p:cNvPr id="18" name="Oval 275">
            <a:extLst>
              <a:ext uri="{FF2B5EF4-FFF2-40B4-BE49-F238E27FC236}">
                <a16:creationId xmlns:a16="http://schemas.microsoft.com/office/drawing/2014/main" id="{9E9F1DA8-ABFC-B451-BF35-90E7C3EC803B}"/>
              </a:ext>
            </a:extLst>
          </p:cNvPr>
          <p:cNvSpPr/>
          <p:nvPr/>
        </p:nvSpPr>
        <p:spPr>
          <a:xfrm>
            <a:off x="841250" y="3886739"/>
            <a:ext cx="1014204" cy="1091537"/>
          </a:xfrm>
          <a:prstGeom prst="ellipse">
            <a:avLst/>
          </a:prstGeom>
          <a:solidFill>
            <a:srgbClr val="669900"/>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algn="ctr"/>
            <a:r>
              <a:rPr lang="en-US" sz="4800" b="1" kern="100" spc="-100" dirty="0">
                <a:solidFill>
                  <a:srgbClr val="FFFFFF"/>
                </a:solidFill>
                <a:effectLst/>
                <a:latin typeface="Arial" panose="020B0604020202020204" pitchFamily="34" charset="0"/>
                <a:ea typeface="新細明體" panose="02020500000000000000" pitchFamily="18" charset="-120"/>
                <a:cs typeface="新細明體" panose="02020500000000000000" pitchFamily="18" charset="-120"/>
              </a:rPr>
              <a:t>1</a:t>
            </a:r>
            <a:endParaRPr lang="zh-TW" sz="48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sp>
        <p:nvSpPr>
          <p:cNvPr id="19" name="文字版面配置區 2">
            <a:extLst>
              <a:ext uri="{FF2B5EF4-FFF2-40B4-BE49-F238E27FC236}">
                <a16:creationId xmlns:a16="http://schemas.microsoft.com/office/drawing/2014/main" id="{E9CB6C3B-AD25-BE0B-67C4-3AD3CFC5231B}"/>
              </a:ext>
            </a:extLst>
          </p:cNvPr>
          <p:cNvSpPr>
            <a:spLocks noGrp="1"/>
          </p:cNvSpPr>
          <p:nvPr>
            <p:ph type="body" idx="1"/>
          </p:nvPr>
        </p:nvSpPr>
        <p:spPr>
          <a:xfrm>
            <a:off x="620265" y="5119688"/>
            <a:ext cx="10945370" cy="1500187"/>
          </a:xfrm>
        </p:spPr>
        <p:txBody>
          <a:bodyPr>
            <a:normAutofit/>
          </a:bodyPr>
          <a:lstStyle/>
          <a:p>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基本法</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第</a:t>
            </a: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solidFill>
                  <a:schemeClr val="tx1"/>
                </a:solidFill>
                <a:latin typeface="標楷體" panose="03000509000000000000" pitchFamily="65" charset="-120"/>
                <a:ea typeface="標楷體" panose="03000509000000000000" pitchFamily="65" charset="-120"/>
              </a:rPr>
              <a:t>條：香港特別行政區不實行社會主義制度和政策，保持原有的資本主義制度和生活方式，五十年不變。</a:t>
            </a:r>
            <a:endParaRPr lang="zh-HK" altLang="en-US" sz="32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9410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200" y="136525"/>
            <a:ext cx="10515600" cy="1325563"/>
          </a:xfrm>
          <a:solidFill>
            <a:srgbClr val="669900"/>
          </a:solidFill>
        </p:spPr>
        <p:txBody>
          <a:bodyPr/>
          <a:lstStyle/>
          <a:p>
            <a:r>
              <a:rPr lang="en-US" altLang="zh-TW" dirty="0">
                <a:ea typeface="DFKai-SB" panose="03000509000000000000"/>
              </a:rPr>
              <a:t>1.1 </a:t>
            </a:r>
            <a:r>
              <a:rPr lang="zh-TW" altLang="en-US" dirty="0">
                <a:ea typeface="DFKai-SB" panose="03000509000000000000"/>
              </a:rPr>
              <a:t>香港應實行什麼資本主義？</a:t>
            </a:r>
            <a:endParaRPr lang="zh-HK" altLang="en-US" dirty="0">
              <a:ea typeface="DFKai-SB" panose="0300050900000000000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8200" y="1654774"/>
            <a:ext cx="10699376" cy="5203226"/>
          </a:xfrm>
        </p:spPr>
        <p:txBody>
          <a:bodyPr vert="horz">
            <a:normAutofit/>
          </a:bodyPr>
          <a:lstStyle/>
          <a:p>
            <a:pPr marL="0" indent="0" algn="r">
              <a:spcAft>
                <a:spcPts val="1200"/>
              </a:spcAft>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2019-11-12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01</a:t>
            </a:r>
          </a:p>
          <a:p>
            <a:pPr marL="0" indent="0">
              <a:lnSpc>
                <a:spcPct val="110000"/>
              </a:lnSpc>
              <a:spcAft>
                <a:spcPts val="1200"/>
              </a:spcAft>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首先，這個世界不是只有一種資本主義。</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簡單說，</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德國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的資本主義就有產業政策，但英國和美國沒有；德國非常強調工業能力提升，注重就業品質和國民收入，但</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英國和美國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更注意保護金融產業，強調投資回報和企業利潤，對國民應有的合理勞動回報不聞不問。</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日本</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的資本主義非常強調個人與家庭儲蓄，</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新加坡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資本主義同樣強調儲蓄，但更重視如何為國民提供住房和退休保障。新加坡政府從不畏懼自由資本主義信徒對其政府角色的詬病，它積極管理國有財富，特別是投入國家級別的產業發展，提供龐大國家資源支撐社會公共服務。除此之外，還有</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丹麥、瑞典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等北歐資本主義模式。這些都是</a:t>
            </a:r>
            <a:r>
              <a:rPr lang="zh-TW" altLang="en-US" sz="24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不同的資本主義，它們之間沒有對錯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，是否成功只能根據提升經濟民生品質和創造生產效益的結果來判斷。</a:t>
            </a:r>
          </a:p>
          <a:p>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fld id="{10E6A508-BB07-4B8A-901D-15D03AC66BA5}" type="slidenum">
              <a:rPr lang="zh-HK" altLang="en-US" smtClean="0"/>
              <a:t>8</a:t>
            </a:fld>
            <a:endParaRPr lang="zh-HK" altLang="en-US"/>
          </a:p>
        </p:txBody>
      </p:sp>
      <p:pic>
        <p:nvPicPr>
          <p:cNvPr id="1027" name="Picture 518" descr="資料1_logo">
            <a:extLst>
              <a:ext uri="{FF2B5EF4-FFF2-40B4-BE49-F238E27FC236}">
                <a16:creationId xmlns:a16="http://schemas.microsoft.com/office/drawing/2014/main" id="{BF544C54-48F1-41F2-A795-C1778C7F9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39" y="1019459"/>
            <a:ext cx="2162082" cy="125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30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2908912" y="148571"/>
            <a:ext cx="8050575" cy="950012"/>
          </a:xfrm>
          <a:solidFill>
            <a:srgbClr val="669900"/>
          </a:solidFill>
        </p:spPr>
        <p:txBody>
          <a:bodyPr/>
          <a:lstStyle/>
          <a:p>
            <a:r>
              <a:rPr lang="en-US" altLang="zh-TW" dirty="0">
                <a:ea typeface="DFKai-SB" panose="03000509000000000000"/>
              </a:rPr>
              <a:t>1.1 </a:t>
            </a:r>
            <a:r>
              <a:rPr lang="zh-TW" altLang="en-US" dirty="0">
                <a:ea typeface="DFKai-SB" panose="03000509000000000000"/>
              </a:rPr>
              <a:t>香港應實行什麼資本主義？</a:t>
            </a:r>
            <a:endParaRPr lang="zh-HK" altLang="en-US" dirty="0">
              <a:ea typeface="DFKai-SB" panose="0300050900000000000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307633"/>
            <a:ext cx="10515600" cy="5408411"/>
          </a:xfrm>
        </p:spPr>
        <p:txBody>
          <a:bodyPr vert="horz">
            <a:normAutofit lnSpcReduction="10000"/>
          </a:bodyPr>
          <a:lstStyle/>
          <a:p>
            <a:pPr lvl="0">
              <a:lnSpc>
                <a:spcPct val="110000"/>
              </a:lnSpc>
              <a:spcBef>
                <a:spcPts val="0"/>
              </a:spcBef>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就上文對不同經濟體的簡單描述而言，你認為香港原有的資本主義制度較接近哪一個</a:t>
            </a:r>
            <a:r>
              <a:rPr lang="en-US" altLang="zh-HK" dirty="0">
                <a:latin typeface="Times New Roman" panose="02020603050405020304" pitchFamily="18" charset="0"/>
                <a:ea typeface="標楷體" panose="03000509000000000000" pitchFamily="65" charset="-120"/>
              </a:rPr>
              <a:t> / </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一些國家？</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_________________________________________________________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上文作者認為不同資本主義之間沒有對錯，但提出了兩項衡量成功與否的準則。試用自己的話將它們寫出來。</a:t>
            </a:r>
            <a:endParaRPr lang="en-US" altLang="zh-TW"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_________________________________________________________</a:t>
            </a:r>
          </a:p>
          <a:p>
            <a:pPr lvl="0">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試按以上準則，評論香港的資本主義在現在是否成功。</a:t>
            </a:r>
            <a:r>
              <a:rPr lang="zh-TW" altLang="en-US"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dirty="0">
              <a:solidFill>
                <a:prstClr val="black"/>
              </a:solidFill>
              <a:latin typeface="標楷體" panose="03000509000000000000" pitchFamily="65" charset="-120"/>
              <a:ea typeface="標楷體" panose="03000509000000000000" pitchFamily="65" charset="-120"/>
            </a:endParaRPr>
          </a:p>
          <a:p>
            <a:pPr marL="0" lvl="0" indent="0" defTabSz="457200" eaLnBrk="0" fontAlgn="base" hangingPunct="0">
              <a:lnSpc>
                <a:spcPct val="110000"/>
              </a:lnSpc>
              <a:spcBef>
                <a:spcPts val="0"/>
              </a:spcBef>
              <a:spcAft>
                <a:spcPct val="0"/>
              </a:spcAft>
              <a:buNone/>
              <a:tabLst>
                <a:tab pos="266700" algn="l"/>
              </a:tabLst>
              <a:defRPr/>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_________________________________________________________</a:t>
            </a:r>
          </a:p>
          <a:p>
            <a:pPr>
              <a:lnSpc>
                <a:spcPct val="110000"/>
              </a:lnSpc>
            </a:pPr>
            <a:r>
              <a:rPr lang="zh-TW" altLang="zh-HK" dirty="0">
                <a:latin typeface="Times New Roman" panose="02020603050405020304" pitchFamily="18" charset="0"/>
                <a:ea typeface="標楷體" panose="03000509000000000000" pitchFamily="65" charset="-120"/>
                <a:cs typeface="Times New Roman" panose="02020603050405020304" pitchFamily="18" charset="0"/>
              </a:rPr>
              <a:t>你希望香港的經濟制度和政策，較接近上文哪一個</a:t>
            </a:r>
            <a:r>
              <a:rPr lang="en-US" altLang="zh-HK" dirty="0">
                <a:latin typeface="Times New Roman" panose="02020603050405020304" pitchFamily="18" charset="0"/>
                <a:ea typeface="標楷體" panose="03000509000000000000" pitchFamily="65" charset="-120"/>
              </a:rPr>
              <a:t>/</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一些國家？試抒己見。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955"/>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37173</TotalTime>
  <Words>4511</Words>
  <Application>Microsoft Office PowerPoint</Application>
  <PresentationFormat>寬螢幕</PresentationFormat>
  <Paragraphs>207</Paragraphs>
  <Slides>32</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32</vt:i4>
      </vt:variant>
    </vt:vector>
  </HeadingPairs>
  <TitlesOfParts>
    <vt:vector size="41" baseType="lpstr">
      <vt:lpstr>標楷體</vt:lpstr>
      <vt:lpstr>新細明體</vt:lpstr>
      <vt:lpstr>Arial</vt:lpstr>
      <vt:lpstr>Calibri</vt:lpstr>
      <vt:lpstr>Calibri Light</vt:lpstr>
      <vt:lpstr>Times New Roman</vt:lpstr>
      <vt:lpstr>Wingdings</vt:lpstr>
      <vt:lpstr>Wingdings 2</vt:lpstr>
      <vt:lpstr>Office 佈景主題</vt:lpstr>
      <vt:lpstr>《基本法》與「共同富裕」</vt:lpstr>
      <vt:lpstr>香港選舉制度的革新</vt:lpstr>
      <vt:lpstr>安得廣廈千萬間</vt:lpstr>
      <vt:lpstr>PowerPoint 簡報</vt:lpstr>
      <vt:lpstr>PowerPoint 簡報</vt:lpstr>
      <vt:lpstr>PowerPoint 簡報</vt:lpstr>
      <vt:lpstr>PowerPoint 簡報</vt:lpstr>
      <vt:lpstr>1.1 香港應實行什麼資本主義？</vt:lpstr>
      <vt:lpstr>1.1 香港應實行什麼資本主義？</vt:lpstr>
      <vt:lpstr> 1.2 實行資本主義不等如經濟要最自由 </vt:lpstr>
      <vt:lpstr> 1.2 實行資本主義不等如經濟要最自由 </vt:lpstr>
      <vt:lpstr>PowerPoint 簡報</vt:lpstr>
      <vt:lpstr>PowerPoint 簡報</vt:lpstr>
      <vt:lpstr>  《基本法》也容許香港邁向共同富裕</vt:lpstr>
      <vt:lpstr>2.1 與「小政府、大市場」經濟政策有關的《基本法》條文 2.1.1 「小政府、大市場」經濟政策有什麼特徵與表現？</vt:lpstr>
      <vt:lpstr>PowerPoint 簡報</vt:lpstr>
      <vt:lpstr>2.1.2 《基本法》有什麼條文與「小政府、大市場」的經濟政策有關？</vt:lpstr>
      <vt:lpstr>PowerPoint 簡報</vt:lpstr>
      <vt:lpstr>PowerPoint 簡報</vt:lpstr>
      <vt:lpstr> 2.2  規管香港經濟政策的《基本法》條文留有         彈性空間嗎？ </vt:lpstr>
      <vt:lpstr>2.2.1 意見一：《基本法》不容許香港在稅收制度進行大改革</vt:lpstr>
      <vt:lpstr>PowerPoint 簡報</vt:lpstr>
      <vt:lpstr>2.2.2 意見二：《基本法》容許香港在稅收制度進行改革？</vt:lpstr>
      <vt:lpstr>PowerPoint 簡報</vt:lpstr>
      <vt:lpstr>PowerPoint 簡報</vt:lpstr>
      <vt:lpstr>PowerPoint 簡報</vt:lpstr>
      <vt:lpstr>香港邁向共同富裕，是這時候嗎？</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政治體制</dc:title>
  <dc:creator>CH Lee</dc:creator>
  <cp:lastModifiedBy>Simon Lee</cp:lastModifiedBy>
  <cp:revision>390</cp:revision>
  <dcterms:created xsi:type="dcterms:W3CDTF">2021-03-08T03:46:54Z</dcterms:created>
  <dcterms:modified xsi:type="dcterms:W3CDTF">2022-05-26T09:13:38Z</dcterms:modified>
</cp:coreProperties>
</file>